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77" r:id="rId3"/>
    <p:sldId id="278" r:id="rId4"/>
    <p:sldId id="279" r:id="rId5"/>
    <p:sldId id="295" r:id="rId6"/>
    <p:sldId id="297" r:id="rId7"/>
    <p:sldId id="282" r:id="rId8"/>
    <p:sldId id="306" r:id="rId9"/>
    <p:sldId id="307" r:id="rId10"/>
    <p:sldId id="263" r:id="rId11"/>
    <p:sldId id="291" r:id="rId12"/>
    <p:sldId id="262" r:id="rId13"/>
    <p:sldId id="290" r:id="rId14"/>
    <p:sldId id="308" r:id="rId15"/>
    <p:sldId id="258" r:id="rId16"/>
    <p:sldId id="287" r:id="rId17"/>
    <p:sldId id="260" r:id="rId18"/>
    <p:sldId id="288" r:id="rId19"/>
    <p:sldId id="261" r:id="rId20"/>
    <p:sldId id="289" r:id="rId21"/>
    <p:sldId id="264" r:id="rId22"/>
    <p:sldId id="301" r:id="rId23"/>
    <p:sldId id="266" r:id="rId24"/>
    <p:sldId id="269" r:id="rId25"/>
    <p:sldId id="300" r:id="rId26"/>
    <p:sldId id="270" r:id="rId27"/>
    <p:sldId id="299" r:id="rId28"/>
    <p:sldId id="293" r:id="rId29"/>
    <p:sldId id="271" r:id="rId30"/>
    <p:sldId id="292" r:id="rId31"/>
    <p:sldId id="274" r:id="rId32"/>
    <p:sldId id="298" r:id="rId33"/>
    <p:sldId id="284" r:id="rId34"/>
    <p:sldId id="304" r:id="rId35"/>
    <p:sldId id="285" r:id="rId36"/>
    <p:sldId id="296" r:id="rId37"/>
    <p:sldId id="302" r:id="rId38"/>
    <p:sldId id="303" r:id="rId39"/>
    <p:sldId id="280" r:id="rId40"/>
    <p:sldId id="286" r:id="rId41"/>
    <p:sldId id="276" r:id="rId42"/>
    <p:sldId id="305"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3824" autoAdjust="0"/>
    <p:restoredTop sz="94660"/>
  </p:normalViewPr>
  <p:slideViewPr>
    <p:cSldViewPr snapToGrid="0">
      <p:cViewPr varScale="1">
        <p:scale>
          <a:sx n="65" d="100"/>
          <a:sy n="65" d="100"/>
        </p:scale>
        <p:origin x="-360" y="-6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1CF29-6BB2-4C69-80EC-6CD19125F863}" type="datetimeFigureOut">
              <a:rPr lang="ru-RU" smtClean="0"/>
              <a:pPr/>
              <a:t>27.11.2022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6BD6E-5AD4-4779-BECD-32283B1B0D34}" type="slidenum">
              <a:rPr lang="ru-RU" smtClean="0"/>
              <a:pPr/>
              <a:t>‹#›</a:t>
            </a:fld>
            <a:endParaRPr lang="ru-RU"/>
          </a:p>
        </p:txBody>
      </p:sp>
    </p:spTree>
    <p:extLst>
      <p:ext uri="{BB962C8B-B14F-4D97-AF65-F5344CB8AC3E}">
        <p14:creationId xmlns="" xmlns:p14="http://schemas.microsoft.com/office/powerpoint/2010/main" val="3564114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центре художественного творчества в сочетании с традиционными материалами подобран разнообразный нетрадиционный изобразительный материал:</a:t>
            </a:r>
          </a:p>
          <a:p>
            <a:endParaRPr lang="ru-RU" dirty="0" smtClean="0"/>
          </a:p>
          <a:p>
            <a:r>
              <a:rPr lang="ru-RU" dirty="0" smtClean="0"/>
              <a:t>- ватные диски и ватные палочки</a:t>
            </a:r>
          </a:p>
          <a:p>
            <a:endParaRPr lang="ru-RU" dirty="0" smtClean="0"/>
          </a:p>
          <a:p>
            <a:r>
              <a:rPr lang="ru-RU" dirty="0" smtClean="0"/>
              <a:t>- жесткие кисти разного диаметра (для рисования «тычком»)</a:t>
            </a:r>
          </a:p>
          <a:p>
            <a:endParaRPr lang="ru-RU" dirty="0" smtClean="0"/>
          </a:p>
          <a:p>
            <a:r>
              <a:rPr lang="ru-RU" dirty="0" smtClean="0"/>
              <a:t>- штампы с геометрическими фигурами и разными изображениями</a:t>
            </a:r>
          </a:p>
          <a:p>
            <a:endParaRPr lang="ru-RU" dirty="0" smtClean="0"/>
          </a:p>
          <a:p>
            <a:r>
              <a:rPr lang="ru-RU" dirty="0" smtClean="0"/>
              <a:t>- поролон</a:t>
            </a:r>
          </a:p>
          <a:p>
            <a:endParaRPr lang="ru-RU" dirty="0" smtClean="0"/>
          </a:p>
          <a:p>
            <a:r>
              <a:rPr lang="ru-RU" dirty="0" smtClean="0"/>
              <a:t>- засушенные листья</a:t>
            </a:r>
          </a:p>
          <a:p>
            <a:endParaRPr lang="ru-RU" dirty="0" smtClean="0"/>
          </a:p>
          <a:p>
            <a:r>
              <a:rPr lang="ru-RU" dirty="0" smtClean="0"/>
              <a:t>- соль, манка, разноцветный песок</a:t>
            </a:r>
          </a:p>
          <a:p>
            <a:endParaRPr lang="ru-RU" dirty="0" smtClean="0"/>
          </a:p>
          <a:p>
            <a:r>
              <a:rPr lang="ru-RU" dirty="0" smtClean="0"/>
              <a:t>- нитки разной фактуры</a:t>
            </a:r>
          </a:p>
          <a:p>
            <a:endParaRPr lang="ru-RU" dirty="0" smtClean="0"/>
          </a:p>
          <a:p>
            <a:r>
              <a:rPr lang="ru-RU" dirty="0" smtClean="0"/>
              <a:t>- трубочки для коктейля</a:t>
            </a:r>
          </a:p>
          <a:p>
            <a:endParaRPr lang="ru-RU" dirty="0" smtClean="0"/>
          </a:p>
          <a:p>
            <a:r>
              <a:rPr lang="ru-RU" dirty="0" smtClean="0"/>
              <a:t>- пуговицы, бусины</a:t>
            </a:r>
          </a:p>
          <a:p>
            <a:endParaRPr lang="ru-RU" dirty="0" smtClean="0"/>
          </a:p>
          <a:p>
            <a:r>
              <a:rPr lang="ru-RU" dirty="0" smtClean="0"/>
              <a:t>- разнообразные пакеты, клеевые картинки</a:t>
            </a:r>
          </a:p>
          <a:p>
            <a:endParaRPr lang="ru-RU" dirty="0" smtClean="0"/>
          </a:p>
          <a:p>
            <a:r>
              <a:rPr lang="ru-RU" dirty="0" smtClean="0"/>
              <a:t>- расчески и зубные щетки, свечи</a:t>
            </a:r>
          </a:p>
          <a:p>
            <a:endParaRPr lang="ru-RU" dirty="0" smtClean="0"/>
          </a:p>
          <a:p>
            <a:r>
              <a:rPr lang="ru-RU" dirty="0" smtClean="0"/>
              <a:t>В работе используем гуашь, акварель, пастель, восковые мелки, цветную и мятую бумагу, салфетки, рисуем мыльными пузырями. Использование разных материалов в работе с дошкольниками позволяет нестандартно, в полной мере проявлять свои способности, развивать уверенность в себе и своих силах.</a:t>
            </a:r>
            <a:endParaRPr lang="ru-RU" dirty="0"/>
          </a:p>
        </p:txBody>
      </p:sp>
      <p:sp>
        <p:nvSpPr>
          <p:cNvPr id="4" name="Номер слайда 3"/>
          <p:cNvSpPr>
            <a:spLocks noGrp="1"/>
          </p:cNvSpPr>
          <p:nvPr>
            <p:ph type="sldNum" sz="quarter" idx="10"/>
          </p:nvPr>
        </p:nvSpPr>
        <p:spPr/>
        <p:txBody>
          <a:bodyPr/>
          <a:lstStyle/>
          <a:p>
            <a:fld id="{F036BD6E-5AD4-4779-BECD-32283B1B0D34}" type="slidenum">
              <a:rPr lang="ru-RU" smtClean="0"/>
              <a:pPr/>
              <a:t>8</a:t>
            </a:fld>
            <a:endParaRPr lang="ru-RU"/>
          </a:p>
        </p:txBody>
      </p:sp>
    </p:spTree>
    <p:extLst>
      <p:ext uri="{BB962C8B-B14F-4D97-AF65-F5344CB8AC3E}">
        <p14:creationId xmlns="" xmlns:p14="http://schemas.microsoft.com/office/powerpoint/2010/main" val="350615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47607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333895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48203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217589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2967087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427788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319628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165162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77873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425074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D604C50-73B1-4768-9505-1BF15F82CA39}" type="datetimeFigureOut">
              <a:rPr lang="ru-RU" smtClean="0"/>
              <a:pPr/>
              <a:t>27.11.2022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306496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04C50-73B1-4768-9505-1BF15F82CA39}" type="datetimeFigureOut">
              <a:rPr lang="ru-RU" smtClean="0"/>
              <a:pPr/>
              <a:t>27.11.2022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64E89-2EDF-4BC7-9293-6D186033EE06}" type="slidenum">
              <a:rPr lang="ru-RU" smtClean="0"/>
              <a:pPr/>
              <a:t>‹#›</a:t>
            </a:fld>
            <a:endParaRPr lang="ru-RU"/>
          </a:p>
        </p:txBody>
      </p:sp>
    </p:spTree>
    <p:extLst>
      <p:ext uri="{BB962C8B-B14F-4D97-AF65-F5344CB8AC3E}">
        <p14:creationId xmlns="" xmlns:p14="http://schemas.microsoft.com/office/powerpoint/2010/main" val="1418579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6531" y="1534603"/>
            <a:ext cx="9144000" cy="2387600"/>
          </a:xfrm>
        </p:spPr>
        <p:txBody>
          <a:bodyPr>
            <a:normAutofit/>
          </a:bodyPr>
          <a:lstStyle/>
          <a:p>
            <a:r>
              <a:rPr lang="ru-RU" sz="2800" b="1" dirty="0">
                <a:solidFill>
                  <a:srgbClr val="0000FF"/>
                </a:solidFill>
                <a:latin typeface="Times New Roman" panose="02020603050405020304" pitchFamily="18" charset="0"/>
                <a:ea typeface="Calibri" panose="020F0502020204030204" pitchFamily="34" charset="0"/>
              </a:rPr>
              <a:t>«Развитие </a:t>
            </a:r>
            <a:r>
              <a:rPr lang="ru-RU" sz="2800" b="1" dirty="0" smtClean="0">
                <a:solidFill>
                  <a:srgbClr val="0000FF"/>
                </a:solidFill>
                <a:latin typeface="Times New Roman" panose="02020603050405020304" pitchFamily="18" charset="0"/>
                <a:ea typeface="Calibri" panose="020F0502020204030204" pitchFamily="34" charset="0"/>
              </a:rPr>
              <a:t>творческих </a:t>
            </a:r>
            <a:r>
              <a:rPr lang="ru-RU" sz="2800" b="1" dirty="0">
                <a:solidFill>
                  <a:srgbClr val="0000FF"/>
                </a:solidFill>
                <a:latin typeface="Times New Roman" panose="02020603050405020304" pitchFamily="18" charset="0"/>
                <a:ea typeface="Calibri" panose="020F0502020204030204" pitchFamily="34" charset="0"/>
              </a:rPr>
              <a:t>способностей детей </a:t>
            </a:r>
            <a:r>
              <a:rPr lang="ru-RU" sz="2800" b="1" dirty="0" smtClean="0">
                <a:solidFill>
                  <a:srgbClr val="0000FF"/>
                </a:solidFill>
                <a:latin typeface="Times New Roman" panose="02020603050405020304" pitchFamily="18" charset="0"/>
                <a:ea typeface="Calibri" panose="020F0502020204030204" pitchFamily="34" charset="0"/>
              </a:rPr>
              <a:t/>
            </a:r>
            <a:br>
              <a:rPr lang="ru-RU" sz="2800" b="1" dirty="0" smtClean="0">
                <a:solidFill>
                  <a:srgbClr val="0000FF"/>
                </a:solidFill>
                <a:latin typeface="Times New Roman" panose="02020603050405020304" pitchFamily="18" charset="0"/>
                <a:ea typeface="Calibri" panose="020F0502020204030204" pitchFamily="34" charset="0"/>
              </a:rPr>
            </a:br>
            <a:r>
              <a:rPr lang="ru-RU" sz="2800" b="1" dirty="0" smtClean="0">
                <a:solidFill>
                  <a:srgbClr val="0000FF"/>
                </a:solidFill>
                <a:latin typeface="Times New Roman" panose="02020603050405020304" pitchFamily="18" charset="0"/>
                <a:ea typeface="Calibri" panose="020F0502020204030204" pitchFamily="34" charset="0"/>
              </a:rPr>
              <a:t>через  нетрадиционные техники </a:t>
            </a:r>
            <a:br>
              <a:rPr lang="ru-RU" sz="2800" b="1" dirty="0" smtClean="0">
                <a:solidFill>
                  <a:srgbClr val="0000FF"/>
                </a:solidFill>
                <a:latin typeface="Times New Roman" panose="02020603050405020304" pitchFamily="18" charset="0"/>
                <a:ea typeface="Calibri" panose="020F0502020204030204" pitchFamily="34" charset="0"/>
              </a:rPr>
            </a:br>
            <a:r>
              <a:rPr lang="ru-RU" sz="2800" b="1" dirty="0" smtClean="0">
                <a:solidFill>
                  <a:srgbClr val="0000FF"/>
                </a:solidFill>
                <a:latin typeface="Times New Roman" panose="02020603050405020304" pitchFamily="18" charset="0"/>
                <a:ea typeface="Calibri" panose="020F0502020204030204" pitchFamily="34" charset="0"/>
              </a:rPr>
              <a:t>рисования </a:t>
            </a:r>
            <a:r>
              <a:rPr lang="ru-RU" sz="3600" b="1" dirty="0" smtClean="0">
                <a:solidFill>
                  <a:srgbClr val="0000FF"/>
                </a:solidFill>
                <a:latin typeface="Times New Roman" panose="02020603050405020304" pitchFamily="18" charset="0"/>
                <a:ea typeface="Calibri" panose="020F0502020204030204" pitchFamily="34" charset="0"/>
              </a:rPr>
              <a:t>»</a:t>
            </a:r>
            <a:endParaRPr lang="ru-RU" sz="3600" dirty="0"/>
          </a:p>
        </p:txBody>
      </p:sp>
      <p:sp>
        <p:nvSpPr>
          <p:cNvPr id="3" name="Подзаголовок 2"/>
          <p:cNvSpPr>
            <a:spLocks noGrp="1"/>
          </p:cNvSpPr>
          <p:nvPr>
            <p:ph type="subTitle" idx="1"/>
          </p:nvPr>
        </p:nvSpPr>
        <p:spPr>
          <a:xfrm>
            <a:off x="0" y="4820671"/>
            <a:ext cx="9144000" cy="1655762"/>
          </a:xfrm>
        </p:spPr>
        <p:txBody>
          <a:bodyPr>
            <a:normAutofit lnSpcReduction="10000"/>
          </a:bodyPr>
          <a:lstStyle/>
          <a:p>
            <a:r>
              <a:rPr lang="ru-RU" dirty="0" smtClean="0"/>
              <a:t> </a:t>
            </a:r>
            <a:r>
              <a:rPr lang="ru-RU" dirty="0" err="1" smtClean="0"/>
              <a:t>Кайтукова</a:t>
            </a:r>
            <a:r>
              <a:rPr lang="ru-RU" dirty="0" smtClean="0"/>
              <a:t> В.Г.</a:t>
            </a:r>
          </a:p>
          <a:p>
            <a:r>
              <a:rPr lang="ru-RU" dirty="0" smtClean="0"/>
              <a:t>Воспитатель первой квалификационной категории </a:t>
            </a:r>
          </a:p>
          <a:p>
            <a:r>
              <a:rPr lang="ru-RU" dirty="0" smtClean="0"/>
              <a:t>МБ ДОУ «Детский сад №7 </a:t>
            </a:r>
            <a:r>
              <a:rPr lang="ru-RU" dirty="0" err="1" smtClean="0"/>
              <a:t>г.Беслана</a:t>
            </a:r>
            <a:r>
              <a:rPr lang="ru-RU" dirty="0" smtClean="0"/>
              <a:t>»</a:t>
            </a:r>
          </a:p>
          <a:p>
            <a:r>
              <a:rPr lang="ru-RU" dirty="0" smtClean="0"/>
              <a:t>2022 г.</a:t>
            </a:r>
            <a:endParaRPr lang="ru-RU" dirty="0"/>
          </a:p>
        </p:txBody>
      </p:sp>
      <p:sp>
        <p:nvSpPr>
          <p:cNvPr id="5" name="TextBox 4"/>
          <p:cNvSpPr txBox="1"/>
          <p:nvPr/>
        </p:nvSpPr>
        <p:spPr>
          <a:xfrm>
            <a:off x="1007232" y="1942693"/>
            <a:ext cx="7887055" cy="584775"/>
          </a:xfrm>
          <a:prstGeom prst="rect">
            <a:avLst/>
          </a:prstGeom>
          <a:noFill/>
        </p:spPr>
        <p:txBody>
          <a:bodyPr wrap="square" rtlCol="0">
            <a:sp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МОЯ ПЕДАГОГИЧЕСКАЯ НАХОДКА</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 xmlns:a14="http://schemas.microsoft.com/office/drawing/2010/main" val="0"/>
              </a:ext>
            </a:extLst>
          </a:blip>
          <a:srcRect l="8606" t="22941"/>
          <a:stretch/>
        </p:blipFill>
        <p:spPr>
          <a:xfrm>
            <a:off x="8706028" y="1534603"/>
            <a:ext cx="3345043" cy="3760481"/>
          </a:xfrm>
          <a:prstGeom prst="rect">
            <a:avLst/>
          </a:prstGeom>
        </p:spPr>
      </p:pic>
    </p:spTree>
    <p:extLst>
      <p:ext uri="{BB962C8B-B14F-4D97-AF65-F5344CB8AC3E}">
        <p14:creationId xmlns="" xmlns:p14="http://schemas.microsoft.com/office/powerpoint/2010/main" val="2261305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6271" y="721885"/>
            <a:ext cx="10515600" cy="1325563"/>
          </a:xfrm>
        </p:spPr>
        <p:txBody>
          <a:bodyPr/>
          <a:lstStyle/>
          <a:p>
            <a:r>
              <a:rPr lang="ru-RU" b="1" dirty="0" smtClean="0">
                <a:solidFill>
                  <a:srgbClr val="FF0000"/>
                </a:solidFill>
                <a:latin typeface="Times New Roman" panose="02020603050405020304" pitchFamily="18" charset="0"/>
                <a:cs typeface="Times New Roman" panose="02020603050405020304" pitchFamily="18" charset="0"/>
              </a:rPr>
              <a:t>   </a:t>
            </a:r>
            <a:r>
              <a:rPr lang="ru-RU" sz="4000" b="1" dirty="0" smtClean="0">
                <a:solidFill>
                  <a:srgbClr val="FF0000"/>
                </a:solidFill>
                <a:latin typeface="Times New Roman" panose="02020603050405020304" pitchFamily="18" charset="0"/>
                <a:cs typeface="Times New Roman" panose="02020603050405020304" pitchFamily="18" charset="0"/>
              </a:rPr>
              <a:t>РИСОВАНИЕ ПАЛЬЧИКАМИ.</a:t>
            </a:r>
            <a:endParaRPr lang="ru-RU" sz="4000"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type="body" idx="1"/>
          </p:nvPr>
        </p:nvSpPr>
        <p:spPr>
          <a:xfrm>
            <a:off x="859499" y="1866982"/>
            <a:ext cx="5157787" cy="823912"/>
          </a:xfrm>
        </p:spPr>
        <p:txBody>
          <a:bodyPr/>
          <a:lstStyle/>
          <a:p>
            <a:r>
              <a:rPr lang="ru-RU" dirty="0" smtClean="0">
                <a:solidFill>
                  <a:srgbClr val="FF0000"/>
                </a:solidFill>
                <a:latin typeface="Times New Roman" panose="02020603050405020304" pitchFamily="18" charset="0"/>
                <a:cs typeface="Times New Roman" panose="02020603050405020304" pitchFamily="18" charset="0"/>
              </a:rPr>
              <a:t>Рисуем пальчиками.</a:t>
            </a:r>
          </a:p>
          <a:p>
            <a:endParaRPr lang="ru-RU" dirty="0" smtClean="0">
              <a:solidFill>
                <a:srgbClr val="FF0000"/>
              </a:solidFill>
            </a:endParaRPr>
          </a:p>
        </p:txBody>
      </p:sp>
      <p:sp>
        <p:nvSpPr>
          <p:cNvPr id="6" name="Объект 5"/>
          <p:cNvSpPr>
            <a:spLocks noGrp="1"/>
          </p:cNvSpPr>
          <p:nvPr>
            <p:ph sz="half" idx="2"/>
          </p:nvPr>
        </p:nvSpPr>
        <p:spPr>
          <a:xfrm>
            <a:off x="691138" y="2278938"/>
            <a:ext cx="5157787" cy="3684588"/>
          </a:xfrm>
        </p:spPr>
        <p:txBody>
          <a:bodyPr>
            <a:normAutofit/>
          </a:bodyPr>
          <a:lstStyle/>
          <a:p>
            <a:r>
              <a:rPr lang="ru-RU" dirty="0" smtClean="0">
                <a:latin typeface="Times New Roman" panose="02020603050405020304" pitchFamily="18" charset="0"/>
                <a:cs typeface="Times New Roman" panose="02020603050405020304" pitchFamily="18" charset="0"/>
              </a:rPr>
              <a:t>Можно рисовать и пальчиками, оставляя разноцветные отпечатки на бумаге.</a:t>
            </a:r>
            <a:endParaRPr lang="ru-RU" dirty="0">
              <a:latin typeface="Times New Roman" panose="02020603050405020304" pitchFamily="18" charset="0"/>
              <a:cs typeface="Times New Roman" panose="02020603050405020304" pitchFamily="18" charset="0"/>
            </a:endParaRPr>
          </a:p>
        </p:txBody>
      </p:sp>
      <p:sp>
        <p:nvSpPr>
          <p:cNvPr id="7" name="Текст 6"/>
          <p:cNvSpPr>
            <a:spLocks noGrp="1"/>
          </p:cNvSpPr>
          <p:nvPr>
            <p:ph type="body" sz="quarter" idx="3"/>
          </p:nvPr>
        </p:nvSpPr>
        <p:spPr>
          <a:xfrm>
            <a:off x="6185647" y="2199897"/>
            <a:ext cx="5183188" cy="823912"/>
          </a:xfrm>
        </p:spPr>
        <p:txBody>
          <a:bodyPr>
            <a:normAutofit/>
          </a:bodyPr>
          <a:lstStyle/>
          <a:p>
            <a:r>
              <a:rPr lang="ru-RU" dirty="0" smtClean="0">
                <a:latin typeface="Times New Roman" panose="02020603050405020304" pitchFamily="18" charset="0"/>
                <a:cs typeface="Times New Roman" panose="02020603050405020304" pitchFamily="18" charset="0"/>
              </a:rPr>
              <a:t>Материал:</a:t>
            </a:r>
            <a:r>
              <a:rPr lang="ru-RU" dirty="0">
                <a:latin typeface="Times New Roman" panose="02020603050405020304" pitchFamily="18" charset="0"/>
                <a:cs typeface="Times New Roman" panose="02020603050405020304" pitchFamily="18" charset="0"/>
              </a:rPr>
              <a:t> </a:t>
            </a:r>
            <a:r>
              <a:rPr lang="ru-RU" b="0" dirty="0">
                <a:latin typeface="Times New Roman" panose="02020603050405020304" pitchFamily="18" charset="0"/>
                <a:cs typeface="Times New Roman" panose="02020603050405020304" pitchFamily="18" charset="0"/>
              </a:rPr>
              <a:t>1.Пальчиковые краски 2.Бумага </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quarter" idx="4"/>
          </p:nvPr>
        </p:nvPicPr>
        <p:blipFill>
          <a:blip r:embed="rId2" cstate="print">
            <a:extLst>
              <a:ext uri="{28A0092B-C50C-407E-A947-70E740481C1C}">
                <a14:useLocalDpi xmlns="" xmlns:a14="http://schemas.microsoft.com/office/drawing/2010/main" val="0"/>
              </a:ext>
            </a:extLst>
          </a:blip>
          <a:stretch>
            <a:fillRect/>
          </a:stretch>
        </p:blipFill>
        <p:spPr>
          <a:xfrm>
            <a:off x="4290343" y="3255299"/>
            <a:ext cx="4665398" cy="34990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713971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4294967295"/>
          </p:nvPr>
        </p:nvPicPr>
        <p:blipFill rotWithShape="1">
          <a:blip r:embed="rId2" cstate="print">
            <a:extLst>
              <a:ext uri="{28A0092B-C50C-407E-A947-70E740481C1C}">
                <a14:useLocalDpi xmlns="" xmlns:a14="http://schemas.microsoft.com/office/drawing/2010/main" val="0"/>
              </a:ext>
            </a:extLst>
          </a:blip>
          <a:srcRect t="16768" r="-541"/>
          <a:stretch/>
        </p:blipFill>
        <p:spPr>
          <a:xfrm>
            <a:off x="3133164" y="0"/>
            <a:ext cx="6055341" cy="66829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64977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22376" y="355600"/>
            <a:ext cx="10515600" cy="1325563"/>
          </a:xfrm>
        </p:spPr>
        <p:txBody>
          <a:bodyPr/>
          <a:lstStyle/>
          <a:p>
            <a:r>
              <a:rPr lang="ru-RU" b="1" dirty="0" smtClean="0">
                <a:solidFill>
                  <a:srgbClr val="FF0000"/>
                </a:solidFill>
                <a:latin typeface="Arial Narrow" panose="020B0606020202030204" pitchFamily="34" charset="0"/>
              </a:rPr>
              <a:t>   </a:t>
            </a:r>
            <a:r>
              <a:rPr lang="ru-RU" b="1" dirty="0" smtClean="0">
                <a:solidFill>
                  <a:srgbClr val="FF0000"/>
                </a:solidFill>
                <a:latin typeface="Times New Roman" panose="02020603050405020304" pitchFamily="18" charset="0"/>
                <a:cs typeface="Times New Roman" panose="02020603050405020304" pitchFamily="18" charset="0"/>
              </a:rPr>
              <a:t>РИСОВАНИЕ РУКАМИ.</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type="body" idx="1"/>
          </p:nvPr>
        </p:nvSpPr>
        <p:spPr>
          <a:xfrm>
            <a:off x="1014413" y="1911450"/>
            <a:ext cx="5157787" cy="823912"/>
          </a:xfrm>
        </p:spPr>
        <p:txBody>
          <a:bodyPr/>
          <a:lstStyle/>
          <a:p>
            <a:r>
              <a:rPr lang="ru-RU" dirty="0">
                <a:solidFill>
                  <a:srgbClr val="FF0000"/>
                </a:solidFill>
                <a:latin typeface="Times New Roman" panose="02020603050405020304" pitchFamily="18" charset="0"/>
                <a:cs typeface="Times New Roman" panose="02020603050405020304" pitchFamily="18" charset="0"/>
              </a:rPr>
              <a:t>Рисуем </a:t>
            </a:r>
            <a:r>
              <a:rPr lang="ru-RU" dirty="0" smtClean="0">
                <a:solidFill>
                  <a:srgbClr val="FF0000"/>
                </a:solidFill>
                <a:latin typeface="Times New Roman" panose="02020603050405020304" pitchFamily="18" charset="0"/>
                <a:cs typeface="Times New Roman" panose="02020603050405020304" pitchFamily="18" charset="0"/>
              </a:rPr>
              <a:t>ладошками</a:t>
            </a:r>
          </a:p>
          <a:p>
            <a:endParaRPr lang="ru-RU" dirty="0" smtClean="0">
              <a:solidFill>
                <a:srgbClr val="FF0000"/>
              </a:solidFill>
            </a:endParaRPr>
          </a:p>
        </p:txBody>
      </p:sp>
      <p:sp>
        <p:nvSpPr>
          <p:cNvPr id="6" name="Объект 5"/>
          <p:cNvSpPr>
            <a:spLocks noGrp="1"/>
          </p:cNvSpPr>
          <p:nvPr>
            <p:ph sz="half" idx="2"/>
          </p:nvPr>
        </p:nvSpPr>
        <p:spPr/>
        <p:txBody>
          <a:bodyPr>
            <a:normAutofit lnSpcReduction="10000"/>
          </a:bodyPr>
          <a:lstStyle/>
          <a:p>
            <a:r>
              <a:rPr lang="ru-RU" dirty="0">
                <a:latin typeface="Times New Roman" panose="02020603050405020304" pitchFamily="18" charset="0"/>
                <a:cs typeface="Times New Roman" panose="02020603050405020304" pitchFamily="18" charset="0"/>
              </a:rPr>
              <a:t>Очень интересно и увлекательно рисовать цветными ладошками. Очень приятно и необычно раскрашивать свои ручки яркими цветами и оставлять свои отпечатки на листике бумаги. Рисование ладошками – это веселая игра для маленьких художников.</a:t>
            </a:r>
          </a:p>
        </p:txBody>
      </p:sp>
      <p:sp>
        <p:nvSpPr>
          <p:cNvPr id="7" name="Текст 6"/>
          <p:cNvSpPr>
            <a:spLocks noGrp="1"/>
          </p:cNvSpPr>
          <p:nvPr>
            <p:ph type="body" sz="quarter" idx="3"/>
          </p:nvPr>
        </p:nvSpPr>
        <p:spPr/>
        <p:txBody>
          <a:bodyPr>
            <a:normAutofit/>
          </a:bodyPr>
          <a:lstStyle/>
          <a:p>
            <a:r>
              <a:rPr lang="ru-RU" dirty="0" smtClean="0">
                <a:latin typeface="Times New Roman" panose="02020603050405020304" pitchFamily="18" charset="0"/>
                <a:cs typeface="Times New Roman" panose="02020603050405020304" pitchFamily="18" charset="0"/>
              </a:rPr>
              <a:t>Материал:</a:t>
            </a:r>
            <a:r>
              <a:rPr lang="ru-RU" dirty="0">
                <a:latin typeface="Times New Roman" panose="02020603050405020304" pitchFamily="18" charset="0"/>
                <a:cs typeface="Times New Roman" panose="02020603050405020304" pitchFamily="18" charset="0"/>
              </a:rPr>
              <a:t> </a:t>
            </a:r>
            <a:r>
              <a:rPr lang="ru-RU" b="0" dirty="0">
                <a:latin typeface="Times New Roman" panose="02020603050405020304" pitchFamily="18" charset="0"/>
                <a:cs typeface="Times New Roman" panose="02020603050405020304" pitchFamily="18" charset="0"/>
              </a:rPr>
              <a:t>1.Пальчиковые краски 2.Бумага 3.Кисть 4.Баночка для воды</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quarter" idx="4"/>
          </p:nvPr>
        </p:nvPicPr>
        <p:blipFill rotWithShape="1">
          <a:blip r:embed="rId2" cstate="print">
            <a:extLst>
              <a:ext uri="{28A0092B-C50C-407E-A947-70E740481C1C}">
                <a14:useLocalDpi xmlns="" xmlns:a14="http://schemas.microsoft.com/office/drawing/2010/main" val="0"/>
              </a:ext>
            </a:extLst>
          </a:blip>
          <a:srcRect t="709" r="41242"/>
          <a:stretch/>
        </p:blipFill>
        <p:spPr>
          <a:xfrm>
            <a:off x="5887938" y="2860305"/>
            <a:ext cx="2231549" cy="2828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136943" y="2775930"/>
            <a:ext cx="3883452" cy="2912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409062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44022" y="-142370"/>
            <a:ext cx="5108762" cy="68116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Рисунок 1"/>
          <p:cNvPicPr>
            <a:picLocks noChangeAspect="1"/>
          </p:cNvPicPr>
          <p:nvPr/>
        </p:nvPicPr>
        <p:blipFill rotWithShape="1">
          <a:blip r:embed="rId3" cstate="print">
            <a:extLst>
              <a:ext uri="{28A0092B-C50C-407E-A947-70E740481C1C}">
                <a14:useLocalDpi xmlns="" xmlns:a14="http://schemas.microsoft.com/office/drawing/2010/main" val="0"/>
              </a:ext>
            </a:extLst>
          </a:blip>
          <a:srcRect l="1219" t="4471" r="10162" b="6369"/>
          <a:stretch/>
        </p:blipFill>
        <p:spPr>
          <a:xfrm>
            <a:off x="5675084" y="1240971"/>
            <a:ext cx="6328230" cy="4775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138451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6405" y="1050878"/>
            <a:ext cx="7269682" cy="707886"/>
          </a:xfrm>
          <a:prstGeom prst="rect">
            <a:avLst/>
          </a:prstGeom>
          <a:noFill/>
        </p:spPr>
        <p:txBody>
          <a:bodyPr wrap="none" rtlCol="0">
            <a:spAutoFit/>
          </a:bodyPr>
          <a:lstStyle/>
          <a:p>
            <a:r>
              <a:rPr lang="ru-RU" sz="4000" b="1" dirty="0" smtClean="0">
                <a:solidFill>
                  <a:srgbClr val="FF0000"/>
                </a:solidFill>
              </a:rPr>
              <a:t>Рисование ватными палочками</a:t>
            </a:r>
            <a:endParaRPr lang="ru-RU" sz="4000" b="1" dirty="0">
              <a:solidFill>
                <a:srgbClr val="FF0000"/>
              </a:solidFill>
            </a:endParaRPr>
          </a:p>
        </p:txBody>
      </p:sp>
      <p:sp>
        <p:nvSpPr>
          <p:cNvPr id="3" name="Прямоугольник 2"/>
          <p:cNvSpPr/>
          <p:nvPr/>
        </p:nvSpPr>
        <p:spPr>
          <a:xfrm>
            <a:off x="6484092" y="2112707"/>
            <a:ext cx="3431004" cy="707886"/>
          </a:xfrm>
          <a:prstGeom prst="rect">
            <a:avLst/>
          </a:prstGeom>
        </p:spPr>
        <p:txBody>
          <a:bodyPr wrap="none">
            <a:spAutoFit/>
          </a:bodyPr>
          <a:lstStyle/>
          <a:p>
            <a:r>
              <a:rPr lang="ru-RU" sz="2000" b="1" dirty="0"/>
              <a:t>Материал: </a:t>
            </a:r>
            <a:r>
              <a:rPr lang="ru-RU" sz="2000" b="1" dirty="0" smtClean="0"/>
              <a:t>1.краски гуашь </a:t>
            </a:r>
          </a:p>
          <a:p>
            <a:r>
              <a:rPr lang="ru-RU" sz="2000" b="1" dirty="0" smtClean="0"/>
              <a:t>2.Бумага. 3.Ватные палочки. </a:t>
            </a:r>
            <a:endParaRPr lang="ru-RU" sz="2000" b="1" dirty="0"/>
          </a:p>
        </p:txBody>
      </p:sp>
      <p:sp>
        <p:nvSpPr>
          <p:cNvPr id="4" name="Прямоугольник 3"/>
          <p:cNvSpPr/>
          <p:nvPr/>
        </p:nvSpPr>
        <p:spPr>
          <a:xfrm>
            <a:off x="875465" y="2112707"/>
            <a:ext cx="5175006" cy="707886"/>
          </a:xfrm>
          <a:prstGeom prst="rect">
            <a:avLst/>
          </a:prstGeom>
        </p:spPr>
        <p:txBody>
          <a:bodyPr wrap="none">
            <a:spAutoFit/>
          </a:bodyPr>
          <a:lstStyle/>
          <a:p>
            <a:r>
              <a:rPr lang="ru-RU" sz="2000" b="1" dirty="0" smtClean="0"/>
              <a:t>Можно рисовать ватной палочкой </a:t>
            </a:r>
          </a:p>
          <a:p>
            <a:r>
              <a:rPr lang="ru-RU" sz="2000" b="1" dirty="0" smtClean="0"/>
              <a:t>оставляя </a:t>
            </a:r>
            <a:r>
              <a:rPr lang="ru-RU" sz="2000" b="1" dirty="0"/>
              <a:t>разноцветные отпечатки на бумаге</a:t>
            </a:r>
          </a:p>
        </p:txBody>
      </p:sp>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484092" y="3006660"/>
            <a:ext cx="3711267" cy="3711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91610" y="2975212"/>
            <a:ext cx="3742715" cy="3742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971705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8964" y="217207"/>
            <a:ext cx="10515600" cy="1325563"/>
          </a:xfrm>
        </p:spPr>
        <p:txBody>
          <a:bodyPr/>
          <a:lstStyle/>
          <a:p>
            <a:pPr algn="ctr"/>
            <a:r>
              <a:rPr lang="ru-RU" b="1" dirty="0" smtClean="0">
                <a:solidFill>
                  <a:srgbClr val="FF0000"/>
                </a:solidFill>
                <a:latin typeface="Arial Narrow" panose="020B0606020202030204" pitchFamily="34" charset="0"/>
              </a:rPr>
              <a:t>   </a:t>
            </a:r>
            <a:r>
              <a:rPr lang="ru-RU" sz="4000" b="1" dirty="0" smtClean="0">
                <a:solidFill>
                  <a:srgbClr val="FF0000"/>
                </a:solidFill>
                <a:latin typeface="Times New Roman" panose="02020603050405020304" pitchFamily="18" charset="0"/>
                <a:cs typeface="Times New Roman" panose="02020603050405020304" pitchFamily="18" charset="0"/>
              </a:rPr>
              <a:t>РИСОВАНИЕ </a:t>
            </a:r>
            <a:r>
              <a:rPr lang="ru-RU" sz="4000" b="1" dirty="0">
                <a:solidFill>
                  <a:srgbClr val="FF0000"/>
                </a:solidFill>
                <a:latin typeface="Times New Roman" panose="02020603050405020304" pitchFamily="18" charset="0"/>
                <a:cs typeface="Times New Roman" panose="02020603050405020304" pitchFamily="18" charset="0"/>
              </a:rPr>
              <a:t>ЗАБАВНЫМИ ОТПЕЧАТКАМИ</a:t>
            </a:r>
          </a:p>
        </p:txBody>
      </p:sp>
      <p:sp>
        <p:nvSpPr>
          <p:cNvPr id="5" name="Текст 4"/>
          <p:cNvSpPr>
            <a:spLocks noGrp="1"/>
          </p:cNvSpPr>
          <p:nvPr>
            <p:ph type="body" idx="1"/>
          </p:nvPr>
        </p:nvSpPr>
        <p:spPr>
          <a:xfrm>
            <a:off x="1075017" y="1963551"/>
            <a:ext cx="5157787" cy="823912"/>
          </a:xfrm>
        </p:spPr>
        <p:txBody>
          <a:bodyPr/>
          <a:lstStyle/>
          <a:p>
            <a:r>
              <a:rPr lang="ru-RU" dirty="0" err="1" smtClean="0">
                <a:solidFill>
                  <a:srgbClr val="FF0000"/>
                </a:solidFill>
                <a:latin typeface="Times New Roman" panose="02020603050405020304" pitchFamily="18" charset="0"/>
                <a:cs typeface="Times New Roman" panose="02020603050405020304" pitchFamily="18" charset="0"/>
              </a:rPr>
              <a:t>Штампики</a:t>
            </a:r>
            <a:r>
              <a:rPr lang="ru-RU" dirty="0" smtClean="0">
                <a:solidFill>
                  <a:srgbClr val="FF0000"/>
                </a:solidFill>
                <a:latin typeface="Times New Roman" panose="02020603050405020304" pitchFamily="18" charset="0"/>
                <a:cs typeface="Times New Roman" panose="02020603050405020304" pitchFamily="18" charset="0"/>
              </a:rPr>
              <a:t> </a:t>
            </a:r>
            <a:r>
              <a:rPr lang="ru-RU" dirty="0">
                <a:solidFill>
                  <a:srgbClr val="FF0000"/>
                </a:solidFill>
                <a:latin typeface="Times New Roman" panose="02020603050405020304" pitchFamily="18" charset="0"/>
                <a:cs typeface="Times New Roman" panose="02020603050405020304" pitchFamily="18" charset="0"/>
              </a:rPr>
              <a:t>из </a:t>
            </a:r>
            <a:r>
              <a:rPr lang="ru-RU" dirty="0" smtClean="0">
                <a:solidFill>
                  <a:srgbClr val="FF0000"/>
                </a:solidFill>
                <a:latin typeface="Times New Roman" panose="02020603050405020304" pitchFamily="18" charset="0"/>
                <a:cs typeface="Times New Roman" panose="02020603050405020304" pitchFamily="18" charset="0"/>
              </a:rPr>
              <a:t>ниток.</a:t>
            </a:r>
          </a:p>
          <a:p>
            <a:endParaRPr lang="ru-RU" dirty="0"/>
          </a:p>
        </p:txBody>
      </p:sp>
      <p:sp>
        <p:nvSpPr>
          <p:cNvPr id="6" name="Объект 5"/>
          <p:cNvSpPr>
            <a:spLocks noGrp="1"/>
          </p:cNvSpPr>
          <p:nvPr>
            <p:ph sz="half" idx="2"/>
          </p:nvPr>
        </p:nvSpPr>
        <p:spPr/>
        <p:txBody>
          <a:bodyPr>
            <a:normAutofit lnSpcReduction="10000"/>
          </a:bodyPr>
          <a:lstStyle/>
          <a:p>
            <a:r>
              <a:rPr lang="ru-RU" dirty="0">
                <a:latin typeface="Times New Roman" panose="02020603050405020304" pitchFamily="18" charset="0"/>
                <a:cs typeface="Times New Roman" panose="02020603050405020304" pitchFamily="18" charset="0"/>
              </a:rPr>
              <a:t>Для создания «полосатых </a:t>
            </a:r>
            <a:r>
              <a:rPr lang="ru-RU" dirty="0" err="1">
                <a:latin typeface="Times New Roman" panose="02020603050405020304" pitchFamily="18" charset="0"/>
                <a:cs typeface="Times New Roman" panose="02020603050405020304" pitchFamily="18" charset="0"/>
              </a:rPr>
              <a:t>штампиков</a:t>
            </a:r>
            <a:r>
              <a:rPr lang="ru-RU" dirty="0">
                <a:latin typeface="Times New Roman" panose="02020603050405020304" pitchFamily="18" charset="0"/>
                <a:cs typeface="Times New Roman" panose="02020603050405020304" pitchFamily="18" charset="0"/>
              </a:rPr>
              <a:t>» можно использовать нити, прочно намотанные на какой-либо предмет. Густым слоем краски нити окрашиваются в необходимый цвет. Затем, используя воображение, «полосатый узор» наносится на декорируемую поверхность.</a:t>
            </a:r>
          </a:p>
        </p:txBody>
      </p:sp>
      <p:sp>
        <p:nvSpPr>
          <p:cNvPr id="7" name="Текст 6"/>
          <p:cNvSpPr>
            <a:spLocks noGrp="1"/>
          </p:cNvSpPr>
          <p:nvPr>
            <p:ph type="body" sz="quarter" idx="3"/>
          </p:nvPr>
        </p:nvSpPr>
        <p:spPr/>
        <p:txBody>
          <a:bodyPr>
            <a:normAutofit fontScale="92500" lnSpcReduction="20000"/>
          </a:bodyPr>
          <a:lstStyle/>
          <a:p>
            <a:r>
              <a:rPr lang="ru-RU" dirty="0">
                <a:latin typeface="Times New Roman" panose="02020603050405020304" pitchFamily="18" charset="0"/>
                <a:cs typeface="Times New Roman" panose="02020603050405020304" pitchFamily="18" charset="0"/>
              </a:rPr>
              <a:t>Материалы: </a:t>
            </a:r>
            <a:r>
              <a:rPr lang="ru-RU" b="0" dirty="0">
                <a:latin typeface="Times New Roman" panose="02020603050405020304" pitchFamily="18" charset="0"/>
                <a:cs typeface="Times New Roman" panose="02020603050405020304" pitchFamily="18" charset="0"/>
              </a:rPr>
              <a:t>1.Нить шерстяная 2.Основа 3.Краска 4.Кисть 5.Бумага 6.Баночка для воды</a:t>
            </a:r>
            <a:endParaRPr lang="ru-RU" dirty="0">
              <a:latin typeface="Times New Roman" panose="02020603050405020304" pitchFamily="18" charset="0"/>
              <a:cs typeface="Times New Roman" panose="02020603050405020304" pitchFamily="18" charset="0"/>
            </a:endParaRPr>
          </a:p>
        </p:txBody>
      </p:sp>
      <p:pic>
        <p:nvPicPr>
          <p:cNvPr id="2050" name="Picture 2" descr="https://www.lychik.ru/images/stati/unnamed.jpg"/>
          <p:cNvPicPr>
            <a:picLocks noGrp="1" noChangeAspect="1" noChangeArrowheads="1"/>
          </p:cNvPicPr>
          <p:nvPr>
            <p:ph sz="quarter" idx="4"/>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50419" y="2754966"/>
            <a:ext cx="4887353" cy="34618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 xmlns:p14="http://schemas.microsoft.com/office/powerpoint/2010/main" val="475972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 xmlns:a14="http://schemas.microsoft.com/office/drawing/2010/main" val="0"/>
              </a:ext>
            </a:extLst>
          </a:blip>
          <a:srcRect t="31372" r="-893"/>
          <a:stretch/>
        </p:blipFill>
        <p:spPr>
          <a:xfrm>
            <a:off x="2541493" y="188259"/>
            <a:ext cx="7211791" cy="6540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393790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3094" y="257549"/>
            <a:ext cx="10515600" cy="1325563"/>
          </a:xfrm>
        </p:spPr>
        <p:txBody>
          <a:bodyPr/>
          <a:lstStyle/>
          <a:p>
            <a:pPr algn="ctr"/>
            <a:r>
              <a:rPr lang="ru-RU" b="1" dirty="0" smtClean="0">
                <a:solidFill>
                  <a:srgbClr val="FF0000"/>
                </a:solidFill>
                <a:latin typeface="Arial Narrow" panose="020B0606020202030204" pitchFamily="34" charset="0"/>
              </a:rPr>
              <a:t>   </a:t>
            </a:r>
            <a:r>
              <a:rPr lang="ru-RU" b="1" dirty="0" smtClean="0">
                <a:solidFill>
                  <a:srgbClr val="FF0000"/>
                </a:solidFill>
                <a:latin typeface="Times New Roman" panose="02020603050405020304" pitchFamily="18" charset="0"/>
                <a:cs typeface="Times New Roman" panose="02020603050405020304" pitchFamily="18" charset="0"/>
              </a:rPr>
              <a:t>РИСОВАНИЕ </a:t>
            </a:r>
            <a:r>
              <a:rPr lang="ru-RU" sz="4000" b="1" dirty="0">
                <a:solidFill>
                  <a:srgbClr val="FF0000"/>
                </a:solidFill>
                <a:latin typeface="Times New Roman" panose="02020603050405020304" pitchFamily="18" charset="0"/>
                <a:cs typeface="Times New Roman" panose="02020603050405020304" pitchFamily="18" charset="0"/>
              </a:rPr>
              <a:t>ЗАБАВНЫМИ</a:t>
            </a:r>
            <a:r>
              <a:rPr lang="ru-RU" b="1" dirty="0">
                <a:solidFill>
                  <a:srgbClr val="FF0000"/>
                </a:solidFill>
                <a:latin typeface="Times New Roman" panose="02020603050405020304" pitchFamily="18" charset="0"/>
                <a:cs typeface="Times New Roman" panose="02020603050405020304" pitchFamily="18" charset="0"/>
              </a:rPr>
              <a:t> ОТПЕЧАТКАМИ</a:t>
            </a:r>
          </a:p>
        </p:txBody>
      </p:sp>
      <p:sp>
        <p:nvSpPr>
          <p:cNvPr id="5" name="Текст 4"/>
          <p:cNvSpPr>
            <a:spLocks noGrp="1"/>
          </p:cNvSpPr>
          <p:nvPr>
            <p:ph type="body" idx="1"/>
          </p:nvPr>
        </p:nvSpPr>
        <p:spPr>
          <a:xfrm>
            <a:off x="927100" y="1802186"/>
            <a:ext cx="5157787" cy="823912"/>
          </a:xfrm>
        </p:spPr>
        <p:txBody>
          <a:bodyPr/>
          <a:lstStyle/>
          <a:p>
            <a:r>
              <a:rPr lang="ru-RU" dirty="0" smtClean="0">
                <a:solidFill>
                  <a:srgbClr val="FF0000"/>
                </a:solidFill>
              </a:rPr>
              <a:t>Отпечатки листьями.</a:t>
            </a:r>
          </a:p>
          <a:p>
            <a:endParaRPr lang="ru-RU" dirty="0"/>
          </a:p>
        </p:txBody>
      </p:sp>
      <p:sp>
        <p:nvSpPr>
          <p:cNvPr id="6" name="Объект 5"/>
          <p:cNvSpPr>
            <a:spLocks noGrp="1"/>
          </p:cNvSpPr>
          <p:nvPr>
            <p:ph sz="half" idx="2"/>
          </p:nvPr>
        </p:nvSpPr>
        <p:spPr/>
        <p:txBody>
          <a:bodyPr>
            <a:normAutofit fontScale="92500" lnSpcReduction="20000"/>
          </a:bodyPr>
          <a:lstStyle/>
          <a:p>
            <a:r>
              <a:rPr lang="ru-RU" dirty="0"/>
              <a:t>Данная техника знакома многим. Чтобы отпечатать лист, можно использовать любую краску. Наносить краску надо на сторону с прожилками. Затем окрашенной стороной лист прикладывается к бумаге, проглаживается. Через несколько секунд необходимо аккуратно поднять лист. На листе бумаги останется отпечаток листика</a:t>
            </a:r>
          </a:p>
        </p:txBody>
      </p:sp>
      <p:sp>
        <p:nvSpPr>
          <p:cNvPr id="7" name="Текст 6"/>
          <p:cNvSpPr>
            <a:spLocks noGrp="1"/>
          </p:cNvSpPr>
          <p:nvPr>
            <p:ph type="body" sz="quarter" idx="3"/>
          </p:nvPr>
        </p:nvSpPr>
        <p:spPr/>
        <p:txBody>
          <a:bodyPr>
            <a:normAutofit/>
          </a:bodyPr>
          <a:lstStyle/>
          <a:p>
            <a:r>
              <a:rPr lang="ru-RU" dirty="0" smtClean="0"/>
              <a:t>Материалы:</a:t>
            </a:r>
            <a:r>
              <a:rPr lang="ru-RU" b="0" dirty="0" smtClean="0"/>
              <a:t>1.Листья </a:t>
            </a:r>
            <a:r>
              <a:rPr lang="ru-RU" b="0" dirty="0"/>
              <a:t>2.Краска 3.Кисть 4.Бумага 5.Баночка для воды</a:t>
            </a:r>
            <a:endParaRPr lang="ru-RU" dirty="0"/>
          </a:p>
        </p:txBody>
      </p:sp>
      <p:pic>
        <p:nvPicPr>
          <p:cNvPr id="4" name="Объект 3"/>
          <p:cNvPicPr>
            <a:picLocks noGrp="1" noChangeAspect="1"/>
          </p:cNvPicPr>
          <p:nvPr>
            <p:ph sz="quarter" idx="4"/>
          </p:nvPr>
        </p:nvPicPr>
        <p:blipFill>
          <a:blip r:embed="rId2" cstate="print">
            <a:extLst>
              <a:ext uri="{28A0092B-C50C-407E-A947-70E740481C1C}">
                <a14:useLocalDpi xmlns="" xmlns:a14="http://schemas.microsoft.com/office/drawing/2010/main" val="0"/>
              </a:ext>
            </a:extLst>
          </a:blip>
          <a:stretch>
            <a:fillRect/>
          </a:stretch>
        </p:blipFill>
        <p:spPr>
          <a:xfrm>
            <a:off x="7382073" y="2505074"/>
            <a:ext cx="3106633" cy="41421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589083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4294967295"/>
          </p:nvPr>
        </p:nvPicPr>
        <p:blipFill>
          <a:blip r:embed="rId2" cstate="print">
            <a:extLst>
              <a:ext uri="{28A0092B-C50C-407E-A947-70E740481C1C}">
                <a14:useLocalDpi xmlns="" xmlns:a14="http://schemas.microsoft.com/office/drawing/2010/main" val="0"/>
              </a:ext>
            </a:extLst>
          </a:blip>
          <a:stretch>
            <a:fillRect/>
          </a:stretch>
        </p:blipFill>
        <p:spPr>
          <a:xfrm>
            <a:off x="1183341" y="219074"/>
            <a:ext cx="4800600" cy="6399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Рисунок 8"/>
          <p:cNvPicPr>
            <a:picLocks noChangeAspect="1"/>
          </p:cNvPicPr>
          <p:nvPr/>
        </p:nvPicPr>
        <p:blipFill rotWithShape="1">
          <a:blip r:embed="rId3" cstate="print">
            <a:extLst>
              <a:ext uri="{28A0092B-C50C-407E-A947-70E740481C1C}">
                <a14:useLocalDpi xmlns="" xmlns:a14="http://schemas.microsoft.com/office/drawing/2010/main" val="0"/>
              </a:ext>
            </a:extLst>
          </a:blip>
          <a:srcRect l="8867" t="11569" r="6426"/>
          <a:stretch/>
        </p:blipFill>
        <p:spPr>
          <a:xfrm>
            <a:off x="6225987" y="219075"/>
            <a:ext cx="4597696" cy="6399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873359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500823" y="495300"/>
            <a:ext cx="9040906" cy="1325563"/>
          </a:xfrm>
        </p:spPr>
        <p:txBody>
          <a:bodyPr/>
          <a:lstStyle/>
          <a:p>
            <a:pPr algn="ctr"/>
            <a:r>
              <a:rPr lang="ru-RU" b="1" dirty="0" smtClean="0">
                <a:solidFill>
                  <a:srgbClr val="FF0000"/>
                </a:solidFill>
                <a:latin typeface="Arial Narrow" panose="020B0606020202030204" pitchFamily="34" charset="0"/>
              </a:rPr>
              <a:t>   </a:t>
            </a:r>
            <a:r>
              <a:rPr lang="ru-RU" sz="4000" b="1" dirty="0" smtClean="0">
                <a:solidFill>
                  <a:srgbClr val="FF0000"/>
                </a:solidFill>
                <a:latin typeface="Times New Roman" panose="02020603050405020304" pitchFamily="18" charset="0"/>
                <a:cs typeface="Times New Roman" panose="02020603050405020304" pitchFamily="18" charset="0"/>
              </a:rPr>
              <a:t>РИСОВАНИЕ </a:t>
            </a:r>
            <a:r>
              <a:rPr lang="ru-RU" sz="4000" b="1" dirty="0">
                <a:solidFill>
                  <a:srgbClr val="FF0000"/>
                </a:solidFill>
                <a:latin typeface="Times New Roman" panose="02020603050405020304" pitchFamily="18" charset="0"/>
                <a:cs typeface="Times New Roman" panose="02020603050405020304" pitchFamily="18" charset="0"/>
              </a:rPr>
              <a:t>ЗАБАВНЫМИ ОТПЕЧАТКАМИ</a:t>
            </a:r>
          </a:p>
        </p:txBody>
      </p:sp>
      <p:sp>
        <p:nvSpPr>
          <p:cNvPr id="5" name="Текст 4"/>
          <p:cNvSpPr>
            <a:spLocks noGrp="1"/>
          </p:cNvSpPr>
          <p:nvPr>
            <p:ph type="body" idx="4294967295"/>
          </p:nvPr>
        </p:nvSpPr>
        <p:spPr>
          <a:xfrm>
            <a:off x="904593" y="1690688"/>
            <a:ext cx="5157788" cy="823912"/>
          </a:xfrm>
        </p:spPr>
        <p:txBody>
          <a:bodyPr>
            <a:normAutofit lnSpcReduction="10000"/>
          </a:bodyPr>
          <a:lstStyle/>
          <a:p>
            <a:r>
              <a:rPr lang="ru-RU" dirty="0" smtClean="0">
                <a:solidFill>
                  <a:srgbClr val="FF0000"/>
                </a:solidFill>
                <a:latin typeface="Times New Roman" panose="02020603050405020304" pitchFamily="18" charset="0"/>
                <a:cs typeface="Times New Roman" panose="02020603050405020304" pitchFamily="18" charset="0"/>
              </a:rPr>
              <a:t>Отпечатки картошкой, морковкой, </a:t>
            </a:r>
            <a:r>
              <a:rPr lang="ru-RU" dirty="0" err="1" smtClean="0">
                <a:solidFill>
                  <a:srgbClr val="FF0000"/>
                </a:solidFill>
                <a:latin typeface="Times New Roman" panose="02020603050405020304" pitchFamily="18" charset="0"/>
                <a:cs typeface="Times New Roman" panose="02020603050405020304" pitchFamily="18" charset="0"/>
              </a:rPr>
              <a:t>яблоком,вилкой</a:t>
            </a:r>
            <a:r>
              <a:rPr lang="ru-RU" dirty="0" smtClean="0">
                <a:solidFill>
                  <a:srgbClr val="FF0000"/>
                </a:solidFill>
              </a:rPr>
              <a:t>.</a:t>
            </a:r>
          </a:p>
        </p:txBody>
      </p:sp>
      <p:sp>
        <p:nvSpPr>
          <p:cNvPr id="6" name="Объект 5"/>
          <p:cNvSpPr>
            <a:spLocks noGrp="1"/>
          </p:cNvSpPr>
          <p:nvPr>
            <p:ph sz="half" idx="4294967295"/>
          </p:nvPr>
        </p:nvSpPr>
        <p:spPr>
          <a:xfrm>
            <a:off x="699247" y="2514600"/>
            <a:ext cx="5157788" cy="3684588"/>
          </a:xfrm>
        </p:spPr>
        <p:txBody>
          <a:bodyPr>
            <a:normAutofit/>
          </a:bodyPr>
          <a:lstStyle/>
          <a:p>
            <a:r>
              <a:rPr lang="ru-RU" dirty="0">
                <a:latin typeface="Times New Roman" panose="02020603050405020304" pitchFamily="18" charset="0"/>
                <a:cs typeface="Times New Roman" panose="02020603050405020304" pitchFamily="18" charset="0"/>
              </a:rPr>
              <a:t>Вкусные овощи и фрукты тоже умеют рисовать. Необходимо только придать им нужную форму, подобрать подходящий цвет краски, кистью окрасить и сделать красивый отпечаток на декорируемой поверхности.</a:t>
            </a:r>
          </a:p>
        </p:txBody>
      </p:sp>
      <p:sp>
        <p:nvSpPr>
          <p:cNvPr id="7" name="Текст 6"/>
          <p:cNvSpPr>
            <a:spLocks noGrp="1"/>
          </p:cNvSpPr>
          <p:nvPr>
            <p:ph type="body" sz="quarter" idx="4294967295"/>
          </p:nvPr>
        </p:nvSpPr>
        <p:spPr>
          <a:xfrm>
            <a:off x="6330251" y="1931988"/>
            <a:ext cx="5183187" cy="823912"/>
          </a:xfrm>
        </p:spPr>
        <p:txBody>
          <a:bodyPr>
            <a:normAutofit fontScale="77500" lnSpcReduction="20000"/>
          </a:bodyPr>
          <a:lstStyle/>
          <a:p>
            <a:r>
              <a:rPr lang="ru-RU" dirty="0" smtClean="0">
                <a:latin typeface="Times New Roman" panose="02020603050405020304" pitchFamily="18" charset="0"/>
                <a:cs typeface="Times New Roman" panose="02020603050405020304" pitchFamily="18" charset="0"/>
              </a:rPr>
              <a:t>Материалы:</a:t>
            </a:r>
            <a:r>
              <a:rPr lang="ru-RU" b="0" dirty="0" smtClean="0">
                <a:latin typeface="Times New Roman" panose="02020603050405020304" pitchFamily="18" charset="0"/>
                <a:cs typeface="Times New Roman" panose="02020603050405020304" pitchFamily="18" charset="0"/>
              </a:rPr>
              <a:t>1.Овощ/фрукт</a:t>
            </a:r>
            <a:r>
              <a:rPr lang="en-US" b="0" dirty="0" smtClean="0">
                <a:latin typeface="Times New Roman" panose="02020603050405020304" pitchFamily="18" charset="0"/>
                <a:cs typeface="Times New Roman" panose="02020603050405020304" pitchFamily="18" charset="0"/>
              </a:rPr>
              <a:t>/</a:t>
            </a:r>
            <a:r>
              <a:rPr lang="ru-RU" b="0" dirty="0" smtClean="0">
                <a:latin typeface="Times New Roman" panose="02020603050405020304" pitchFamily="18" charset="0"/>
                <a:cs typeface="Times New Roman" panose="02020603050405020304" pitchFamily="18" charset="0"/>
              </a:rPr>
              <a:t>вилка. </a:t>
            </a:r>
            <a:r>
              <a:rPr lang="ru-RU" b="0" dirty="0">
                <a:latin typeface="Times New Roman" panose="02020603050405020304" pitchFamily="18" charset="0"/>
                <a:cs typeface="Times New Roman" panose="02020603050405020304" pitchFamily="18" charset="0"/>
              </a:rPr>
              <a:t>2.Краска 3.Кисть 4.Бумага 5.Баночка для воды</a:t>
            </a:r>
            <a:endParaRPr lang="ru-RU" dirty="0">
              <a:latin typeface="Times New Roman" panose="02020603050405020304" pitchFamily="18" charset="0"/>
              <a:cs typeface="Times New Roman" panose="02020603050405020304" pitchFamily="18" charset="0"/>
            </a:endParaRPr>
          </a:p>
        </p:txBody>
      </p:sp>
      <p:pic>
        <p:nvPicPr>
          <p:cNvPr id="5124" name="Picture 4" descr="https://www.lychik.ru/images/stati/unnamed_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66973" y="3106271"/>
            <a:ext cx="3288222" cy="24661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 xmlns:p14="http://schemas.microsoft.com/office/powerpoint/2010/main" val="3540355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00199" y="1671545"/>
            <a:ext cx="8888507" cy="4031873"/>
          </a:xfrm>
          <a:prstGeom prst="rect">
            <a:avLst/>
          </a:prstGeom>
        </p:spPr>
        <p:txBody>
          <a:bodyPr wrap="square">
            <a:spAutoFit/>
          </a:bodyPr>
          <a:lstStyle/>
          <a:p>
            <a:r>
              <a:rPr lang="ru-RU" sz="32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Актуальность:  </a:t>
            </a:r>
            <a:r>
              <a:rPr lang="ru-RU" sz="3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Нетрадиционные </a:t>
            </a:r>
            <a:r>
              <a:rPr lang="ru-RU" sz="32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техники рисования помогут детям почувствовать себя свободными, помогут раскрепоститься, увидеть и передать на бумаге то, что обычными способами сделать намного труднее. А главное, нетрадиционные техники рисования дают ребёнку возможность удивиться и порадоваться </a:t>
            </a:r>
            <a:r>
              <a:rPr lang="ru-RU" sz="3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миру.</a:t>
            </a:r>
            <a:endParaRPr lang="ru-RU" sz="32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63020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 xmlns:a14="http://schemas.microsoft.com/office/drawing/2010/main" val="0"/>
              </a:ext>
            </a:extLst>
          </a:blip>
          <a:srcRect l="9913" t="11569" r="-1416"/>
          <a:stretch/>
        </p:blipFill>
        <p:spPr>
          <a:xfrm>
            <a:off x="1075763" y="578224"/>
            <a:ext cx="4746813" cy="5768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Рисунок 1"/>
          <p:cNvPicPr>
            <a:picLocks noChangeAspect="1"/>
          </p:cNvPicPr>
          <p:nvPr/>
        </p:nvPicPr>
        <p:blipFill rotWithShape="1">
          <a:blip r:embed="rId3" cstate="print">
            <a:extLst>
              <a:ext uri="{28A0092B-C50C-407E-A947-70E740481C1C}">
                <a14:useLocalDpi xmlns="" xmlns:a14="http://schemas.microsoft.com/office/drawing/2010/main" val="0"/>
              </a:ext>
            </a:extLst>
          </a:blip>
          <a:srcRect l="2615" t="3138" r="10610" b="2156"/>
          <a:stretch/>
        </p:blipFill>
        <p:spPr>
          <a:xfrm rot="16200000">
            <a:off x="7069068" y="804743"/>
            <a:ext cx="4026835" cy="5859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635836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50142" y="524902"/>
            <a:ext cx="10515600" cy="1300723"/>
          </a:xfrm>
        </p:spPr>
        <p:txBody>
          <a:bodyPr/>
          <a:lstStyle/>
          <a:p>
            <a:pPr algn="ctr"/>
            <a:r>
              <a:rPr lang="ru-RU" b="1" dirty="0" smtClean="0">
                <a:solidFill>
                  <a:srgbClr val="FF0000"/>
                </a:solidFill>
                <a:latin typeface="Times New Roman" panose="02020603050405020304" pitchFamily="18" charset="0"/>
                <a:cs typeface="Times New Roman" panose="02020603050405020304" pitchFamily="18" charset="0"/>
              </a:rPr>
              <a:t>   </a:t>
            </a:r>
            <a:r>
              <a:rPr lang="ru-RU" sz="4000" b="1" dirty="0" smtClean="0">
                <a:solidFill>
                  <a:srgbClr val="FF0000"/>
                </a:solidFill>
                <a:latin typeface="Times New Roman" panose="02020603050405020304" pitchFamily="18" charset="0"/>
                <a:cs typeface="Times New Roman" panose="02020603050405020304" pitchFamily="18" charset="0"/>
              </a:rPr>
              <a:t>РИСОВАНИЕ МЫЛЬНЫМИ ПУЗЫРЯМИ.</a:t>
            </a:r>
            <a:endParaRPr lang="ru-RU" sz="4000"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sz="half" idx="1"/>
          </p:nvPr>
        </p:nvSpPr>
        <p:spPr>
          <a:xfrm>
            <a:off x="878541" y="2201966"/>
            <a:ext cx="5181600" cy="4351338"/>
          </a:xfrm>
        </p:spPr>
        <p:txBody>
          <a:bodyPr>
            <a:normAutofit/>
          </a:bodyPr>
          <a:lstStyle/>
          <a:p>
            <a:pPr marL="0" indent="0">
              <a:buNone/>
            </a:pPr>
            <a:r>
              <a:rPr lang="ru-RU" dirty="0" smtClean="0">
                <a:latin typeface="Times New Roman" panose="02020603050405020304" pitchFamily="18" charset="0"/>
                <a:cs typeface="Times New Roman" panose="02020603050405020304" pitchFamily="18" charset="0"/>
              </a:rPr>
              <a:t>Рисовать </a:t>
            </a:r>
            <a:r>
              <a:rPr lang="ru-RU" dirty="0">
                <a:latin typeface="Times New Roman" panose="02020603050405020304" pitchFamily="18" charset="0"/>
                <a:cs typeface="Times New Roman" panose="02020603050405020304" pitchFamily="18" charset="0"/>
              </a:rPr>
              <a:t>можно и мыльными пузырями. Для этого в стакан с водой надо добавить любой мыльный раствор и краску. С помощью трубочки </a:t>
            </a:r>
            <a:r>
              <a:rPr lang="ru-RU" dirty="0" err="1">
                <a:latin typeface="Times New Roman" panose="02020603050405020304" pitchFamily="18" charset="0"/>
                <a:cs typeface="Times New Roman" panose="02020603050405020304" pitchFamily="18" charset="0"/>
              </a:rPr>
              <a:t>набулькать</a:t>
            </a:r>
            <a:r>
              <a:rPr lang="ru-RU" dirty="0">
                <a:latin typeface="Times New Roman" panose="02020603050405020304" pitchFamily="18" charset="0"/>
                <a:cs typeface="Times New Roman" panose="02020603050405020304" pitchFamily="18" charset="0"/>
              </a:rPr>
              <a:t> много пены. На пузыри прислонить бумагу. Когда станут проявляться первые узоры, можно поднимать бумагу. Пузырчатые узоры готовы.</a:t>
            </a:r>
            <a:endParaRPr lang="ru-RU" dirty="0" smtClean="0">
              <a:solidFill>
                <a:srgbClr val="FF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603673" y="2201966"/>
            <a:ext cx="5181600" cy="752683"/>
          </a:xfrm>
        </p:spPr>
        <p:txBody>
          <a:bodyPr>
            <a:normAutofit/>
          </a:bodyPr>
          <a:lstStyle/>
          <a:p>
            <a:r>
              <a:rPr lang="ru-RU" sz="2000" b="1" dirty="0">
                <a:latin typeface="Times New Roman" panose="02020603050405020304" pitchFamily="18" charset="0"/>
                <a:cs typeface="Times New Roman" panose="02020603050405020304" pitchFamily="18" charset="0"/>
              </a:rPr>
              <a:t>Материалы: </a:t>
            </a:r>
            <a:r>
              <a:rPr lang="ru-RU" sz="2000" dirty="0">
                <a:latin typeface="Times New Roman" panose="02020603050405020304" pitchFamily="18" charset="0"/>
                <a:cs typeface="Times New Roman" panose="02020603050405020304" pitchFamily="18" charset="0"/>
              </a:rPr>
              <a:t>1.Стакан с водой 2.Краска </a:t>
            </a:r>
            <a:r>
              <a:rPr lang="ru-RU" sz="2000" dirty="0" smtClean="0">
                <a:latin typeface="Times New Roman" panose="02020603050405020304" pitchFamily="18" charset="0"/>
                <a:cs typeface="Times New Roman" panose="02020603050405020304" pitchFamily="18" charset="0"/>
              </a:rPr>
              <a:t>3.Мыльный </a:t>
            </a:r>
            <a:r>
              <a:rPr lang="ru-RU" sz="2000" dirty="0">
                <a:latin typeface="Times New Roman" panose="02020603050405020304" pitchFamily="18" charset="0"/>
                <a:cs typeface="Times New Roman" panose="02020603050405020304" pitchFamily="18" charset="0"/>
              </a:rPr>
              <a:t>раствор 4.Трубочка </a:t>
            </a:r>
            <a:r>
              <a:rPr lang="ru-RU" sz="2000" dirty="0" smtClean="0">
                <a:latin typeface="Times New Roman" panose="02020603050405020304" pitchFamily="18" charset="0"/>
                <a:cs typeface="Times New Roman" panose="02020603050405020304" pitchFamily="18" charset="0"/>
              </a:rPr>
              <a:t>5.Бумага</a:t>
            </a:r>
          </a:p>
          <a:p>
            <a:pPr marL="0" indent="0">
              <a:buNone/>
            </a:pPr>
            <a:endParaRPr lang="ru-RU" sz="2000" dirty="0"/>
          </a:p>
        </p:txBody>
      </p:sp>
      <p:pic>
        <p:nvPicPr>
          <p:cNvPr id="8198" name="Picture 6" descr="https://www.lychik.ru/images/stati/unnamed_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7214437" y="2666360"/>
            <a:ext cx="2568294" cy="36643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 xmlns:p14="http://schemas.microsoft.com/office/powerpoint/2010/main" val="3963749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4294967295"/>
          </p:nvPr>
        </p:nvPicPr>
        <p:blipFill rotWithShape="1">
          <a:blip r:embed="rId2" cstate="print">
            <a:extLst>
              <a:ext uri="{28A0092B-C50C-407E-A947-70E740481C1C}">
                <a14:useLocalDpi xmlns="" xmlns:a14="http://schemas.microsoft.com/office/drawing/2010/main" val="0"/>
              </a:ext>
            </a:extLst>
          </a:blip>
          <a:srcRect l="4182" t="3979" b="6056"/>
          <a:stretch/>
        </p:blipFill>
        <p:spPr>
          <a:xfrm rot="5400000">
            <a:off x="109701" y="987371"/>
            <a:ext cx="5871050" cy="49113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Рисунок 1"/>
          <p:cNvPicPr>
            <a:picLocks noChangeAspect="1"/>
          </p:cNvPicPr>
          <p:nvPr/>
        </p:nvPicPr>
        <p:blipFill rotWithShape="1">
          <a:blip r:embed="rId3" cstate="print">
            <a:extLst>
              <a:ext uri="{28A0092B-C50C-407E-A947-70E740481C1C}">
                <a14:useLocalDpi xmlns="" xmlns:a14="http://schemas.microsoft.com/office/drawing/2010/main" val="0"/>
              </a:ext>
            </a:extLst>
          </a:blip>
          <a:srcRect r="939" b="3979"/>
          <a:stretch/>
        </p:blipFill>
        <p:spPr>
          <a:xfrm>
            <a:off x="6001584" y="474968"/>
            <a:ext cx="5914645" cy="59361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509634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0" y="365125"/>
            <a:ext cx="8125918" cy="1325563"/>
          </a:xfrm>
        </p:spPr>
        <p:txBody>
          <a:bodyPr/>
          <a:lstStyle/>
          <a:p>
            <a:pPr algn="ctr"/>
            <a:r>
              <a:rPr lang="ru-RU" b="1" dirty="0" smtClean="0">
                <a:solidFill>
                  <a:srgbClr val="FF0000"/>
                </a:solidFill>
                <a:latin typeface="Arial Narrow" panose="020B0606020202030204" pitchFamily="34" charset="0"/>
              </a:rPr>
              <a:t>   </a:t>
            </a:r>
            <a:r>
              <a:rPr lang="ru-RU" b="1" dirty="0" smtClean="0">
                <a:solidFill>
                  <a:srgbClr val="FF0000"/>
                </a:solidFill>
                <a:latin typeface="Times New Roman" panose="02020603050405020304" pitchFamily="18" charset="0"/>
                <a:cs typeface="Times New Roman" panose="02020603050405020304" pitchFamily="18" charset="0"/>
              </a:rPr>
              <a:t>РИСОВАНИЕ МЯТОЙ БУМАГОЙ.</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sz="half" idx="1"/>
          </p:nvPr>
        </p:nvSpPr>
        <p:spPr/>
        <p:txBody>
          <a:bodyPr>
            <a:normAutofit fontScale="77500" lnSpcReduction="20000"/>
          </a:bodyPr>
          <a:lstStyle/>
          <a:p>
            <a:pPr marL="0" indent="0">
              <a:buNone/>
            </a:pPr>
            <a:r>
              <a:rPr lang="ru-RU" dirty="0">
                <a:latin typeface="Times New Roman" panose="02020603050405020304" pitchFamily="18" charset="0"/>
                <a:cs typeface="Times New Roman" panose="02020603050405020304" pitchFamily="18" charset="0"/>
              </a:rPr>
              <a:t>Смятая салфетка или бумажка позволяет получить также интересную текстуру. Существует два способа рисования мятой бумагой.</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Способ №1. </a:t>
            </a:r>
            <a:r>
              <a:rPr lang="ru-RU" dirty="0">
                <a:latin typeface="Times New Roman" panose="02020603050405020304" pitchFamily="18" charset="0"/>
                <a:cs typeface="Times New Roman" panose="02020603050405020304" pitchFamily="18" charset="0"/>
              </a:rPr>
              <a:t>На лист бумаги наносится жидкая краска. Через короткий промежуток времени (пока лист еще влажный) к листу прикладывается смятая салфетка. Впитывая влагу, салфетка оставляет свой характерный след на поверхности бумаги.</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Способ №2. </a:t>
            </a:r>
            <a:r>
              <a:rPr lang="ru-RU" dirty="0">
                <a:latin typeface="Times New Roman" panose="02020603050405020304" pitchFamily="18" charset="0"/>
                <a:cs typeface="Times New Roman" panose="02020603050405020304" pitchFamily="18" charset="0"/>
              </a:rPr>
              <a:t>Для начала необходимо смять лист или салфетку. На этот комок нанести слой краски. Затем окрашенной стороной можно наносить отпечатки.</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Текстурные листы можно потом с успехом использовать при создании коллажей.</a:t>
            </a:r>
            <a:endParaRPr lang="ru-RU" dirty="0" smtClean="0">
              <a:solidFill>
                <a:srgbClr val="FF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72200" y="1825626"/>
            <a:ext cx="5567082" cy="846788"/>
          </a:xfrm>
        </p:spPr>
        <p:txBody>
          <a:bodyPr>
            <a:noAutofit/>
          </a:bodyPr>
          <a:lstStyle/>
          <a:p>
            <a:r>
              <a:rPr lang="ru-RU" sz="2000" b="1" dirty="0">
                <a:latin typeface="Times New Roman" panose="02020603050405020304" pitchFamily="18" charset="0"/>
                <a:cs typeface="Times New Roman" panose="02020603050405020304" pitchFamily="18" charset="0"/>
              </a:rPr>
              <a:t>Материалы:  </a:t>
            </a:r>
            <a:r>
              <a:rPr lang="ru-RU" sz="2000" dirty="0">
                <a:latin typeface="Times New Roman" panose="02020603050405020304" pitchFamily="18" charset="0"/>
                <a:cs typeface="Times New Roman" panose="02020603050405020304" pitchFamily="18" charset="0"/>
              </a:rPr>
              <a:t>1.Салфетка/Бумажка 2.Краска 3.Кисть 4.Баночка для воды</a:t>
            </a:r>
          </a:p>
        </p:txBody>
      </p:sp>
      <p:pic>
        <p:nvPicPr>
          <p:cNvPr id="6" name="Рисунок 5"/>
          <p:cNvPicPr>
            <a:picLocks noChangeAspect="1"/>
          </p:cNvPicPr>
          <p:nvPr/>
        </p:nvPicPr>
        <p:blipFill rotWithShape="1">
          <a:blip r:embed="rId2" cstate="print">
            <a:extLst>
              <a:ext uri="{28A0092B-C50C-407E-A947-70E740481C1C}">
                <a14:useLocalDpi xmlns="" xmlns:a14="http://schemas.microsoft.com/office/drawing/2010/main" val="0"/>
              </a:ext>
            </a:extLst>
          </a:blip>
          <a:srcRect l="7274" t="5651" r="10531" b="3465"/>
          <a:stretch/>
        </p:blipFill>
        <p:spPr>
          <a:xfrm rot="16200000">
            <a:off x="7097835" y="1979267"/>
            <a:ext cx="3393088" cy="50023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370516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0859" y="382566"/>
            <a:ext cx="10515600" cy="1325563"/>
          </a:xfrm>
        </p:spPr>
        <p:txBody>
          <a:bodyPr>
            <a:normAutofit/>
          </a:bodyPr>
          <a:lstStyle/>
          <a:p>
            <a:pPr algn="ctr"/>
            <a:r>
              <a:rPr lang="ru-RU" b="1" dirty="0" smtClean="0">
                <a:solidFill>
                  <a:srgbClr val="FF0000"/>
                </a:solidFill>
                <a:latin typeface="Times New Roman" panose="02020603050405020304" pitchFamily="18" charset="0"/>
                <a:cs typeface="Times New Roman" panose="02020603050405020304" pitchFamily="18" charset="0"/>
              </a:rPr>
              <a:t>МОНОТИПИЯ.</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sz="half" idx="1"/>
          </p:nvPr>
        </p:nvSpPr>
        <p:spPr/>
        <p:txBody>
          <a:bodyPr>
            <a:normAutofit fontScale="40000" lnSpcReduction="20000"/>
          </a:bodyPr>
          <a:lstStyle/>
          <a:p>
            <a:r>
              <a:rPr lang="ru-RU" sz="5000" dirty="0" smtClean="0">
                <a:latin typeface="Times New Roman" panose="02020603050405020304" pitchFamily="18" charset="0"/>
                <a:cs typeface="Times New Roman" panose="02020603050405020304" pitchFamily="18" charset="0"/>
              </a:rPr>
              <a:t>Техника </a:t>
            </a:r>
            <a:r>
              <a:rPr lang="ru-RU" sz="5000" dirty="0">
                <a:latin typeface="Times New Roman" panose="02020603050405020304" pitchFamily="18" charset="0"/>
                <a:cs typeface="Times New Roman" panose="02020603050405020304" pitchFamily="18" charset="0"/>
              </a:rPr>
              <a:t>монотипия от греч. «моно» - один и «</a:t>
            </a:r>
            <a:r>
              <a:rPr lang="ru-RU" sz="5000" dirty="0" err="1">
                <a:latin typeface="Times New Roman" panose="02020603050405020304" pitchFamily="18" charset="0"/>
                <a:cs typeface="Times New Roman" panose="02020603050405020304" pitchFamily="18" charset="0"/>
              </a:rPr>
              <a:t>typos</a:t>
            </a:r>
            <a:r>
              <a:rPr lang="ru-RU" sz="5000" dirty="0">
                <a:latin typeface="Times New Roman" panose="02020603050405020304" pitchFamily="18" charset="0"/>
                <a:cs typeface="Times New Roman" panose="02020603050405020304" pitchFamily="18" charset="0"/>
              </a:rPr>
              <a:t>» - отпечаток, оттиск, касание, образ.</a:t>
            </a:r>
            <a:r>
              <a:rPr lang="ru-RU" sz="5000" dirty="0" smtClean="0">
                <a:latin typeface="Times New Roman" panose="02020603050405020304" pitchFamily="18" charset="0"/>
                <a:cs typeface="Times New Roman" panose="02020603050405020304" pitchFamily="18" charset="0"/>
              </a:rPr>
              <a:t/>
            </a:r>
            <a:br>
              <a:rPr lang="ru-RU" sz="5000" dirty="0" smtClean="0">
                <a:latin typeface="Times New Roman" panose="02020603050405020304" pitchFamily="18" charset="0"/>
                <a:cs typeface="Times New Roman" panose="02020603050405020304" pitchFamily="18" charset="0"/>
              </a:rPr>
            </a:br>
            <a:r>
              <a:rPr lang="ru-RU" sz="5000" dirty="0">
                <a:latin typeface="Times New Roman" panose="02020603050405020304" pitchFamily="18" charset="0"/>
                <a:cs typeface="Times New Roman" panose="02020603050405020304" pitchFamily="18" charset="0"/>
              </a:rPr>
              <a:t>Это техника рисования с помощью уникального отпечатка. Отпечаток получается только один и создать две абсолютно одинаковых работы невозможно</a:t>
            </a:r>
            <a:r>
              <a:rPr lang="ru-RU" sz="5000" dirty="0" smtClean="0">
                <a:latin typeface="Times New Roman" panose="02020603050405020304" pitchFamily="18" charset="0"/>
                <a:cs typeface="Times New Roman" panose="02020603050405020304" pitchFamily="18" charset="0"/>
              </a:rPr>
              <a:t>.</a:t>
            </a:r>
          </a:p>
          <a:p>
            <a:r>
              <a:rPr lang="ru-RU" sz="5000" dirty="0" smtClean="0">
                <a:latin typeface="Times New Roman" panose="02020603050405020304" pitchFamily="18" charset="0"/>
                <a:cs typeface="Times New Roman" panose="02020603050405020304" pitchFamily="18" charset="0"/>
              </a:rPr>
              <a:t/>
            </a:r>
            <a:br>
              <a:rPr lang="ru-RU" sz="5000" dirty="0" smtClean="0">
                <a:latin typeface="Times New Roman" panose="02020603050405020304" pitchFamily="18" charset="0"/>
                <a:cs typeface="Times New Roman" panose="02020603050405020304" pitchFamily="18" charset="0"/>
              </a:rPr>
            </a:br>
            <a:r>
              <a:rPr lang="ru-RU" sz="5000" b="1" dirty="0" smtClean="0">
                <a:latin typeface="Times New Roman" panose="02020603050405020304" pitchFamily="18" charset="0"/>
                <a:cs typeface="Times New Roman" panose="02020603050405020304" pitchFamily="18" charset="0"/>
              </a:rPr>
              <a:t>Монотипия </a:t>
            </a:r>
            <a:r>
              <a:rPr lang="ru-RU" sz="5000" b="1" dirty="0">
                <a:latin typeface="Times New Roman" panose="02020603050405020304" pitchFamily="18" charset="0"/>
                <a:cs typeface="Times New Roman" panose="02020603050405020304" pitchFamily="18" charset="0"/>
              </a:rPr>
              <a:t>предметная</a:t>
            </a:r>
            <a:endParaRPr lang="ru-RU" sz="5000" dirty="0">
              <a:latin typeface="Times New Roman" panose="02020603050405020304" pitchFamily="18" charset="0"/>
              <a:cs typeface="Times New Roman" panose="02020603050405020304" pitchFamily="18" charset="0"/>
            </a:endParaRPr>
          </a:p>
          <a:p>
            <a:r>
              <a:rPr lang="ru-RU" sz="5000" dirty="0">
                <a:latin typeface="Times New Roman" panose="02020603050405020304" pitchFamily="18" charset="0"/>
                <a:cs typeface="Times New Roman" panose="02020603050405020304" pitchFamily="18" charset="0"/>
              </a:rPr>
              <a:t>Необходимо согнуть лист бумаги пополам. Внутри, на одной половине что-нибудь нарисовать красками. Затем лист сложить и прогладить рукой, чтобы получить симметричный отпечаток.</a:t>
            </a:r>
          </a:p>
          <a:p>
            <a:pPr marL="0" indent="0">
              <a:buNone/>
            </a:pPr>
            <a:endParaRPr lang="ru-RU" dirty="0" smtClean="0">
              <a:solidFill>
                <a:srgbClr val="FF0000"/>
              </a:solidFill>
            </a:endParaRPr>
          </a:p>
        </p:txBody>
      </p:sp>
      <p:sp>
        <p:nvSpPr>
          <p:cNvPr id="4" name="Объект 3"/>
          <p:cNvSpPr>
            <a:spLocks noGrp="1"/>
          </p:cNvSpPr>
          <p:nvPr>
            <p:ph sz="half" idx="2"/>
          </p:nvPr>
        </p:nvSpPr>
        <p:spPr>
          <a:xfrm>
            <a:off x="6172199" y="1825625"/>
            <a:ext cx="5688107" cy="971363"/>
          </a:xfrm>
        </p:spPr>
        <p:txBody>
          <a:bodyPr>
            <a:normAutofit fontScale="40000" lnSpcReduction="20000"/>
          </a:bodyPr>
          <a:lstStyle/>
          <a:p>
            <a:r>
              <a:rPr lang="ru-RU" sz="5000" b="1" dirty="0">
                <a:latin typeface="Times New Roman" panose="02020603050405020304" pitchFamily="18" charset="0"/>
                <a:cs typeface="Times New Roman" panose="02020603050405020304" pitchFamily="18" charset="0"/>
              </a:rPr>
              <a:t>Материалы:  </a:t>
            </a:r>
            <a:r>
              <a:rPr lang="ru-RU" sz="5000" dirty="0" smtClean="0">
                <a:latin typeface="Times New Roman" panose="02020603050405020304" pitchFamily="18" charset="0"/>
                <a:cs typeface="Times New Roman" panose="02020603050405020304" pitchFamily="18" charset="0"/>
              </a:rPr>
              <a:t>1.Гладкая поверхность 2.Гуашь 3.Кисть 4.Бумага 5.Баночка для воды</a:t>
            </a:r>
          </a:p>
          <a:p>
            <a:r>
              <a:rPr lang="ru-RU" sz="1600" dirty="0" smtClean="0"/>
              <a:t/>
            </a:r>
            <a:br>
              <a:rPr lang="ru-RU" sz="1600" dirty="0" smtClean="0"/>
            </a:br>
            <a:endParaRPr lang="ru-RU" sz="2000" dirty="0"/>
          </a:p>
        </p:txBody>
      </p:sp>
      <p:pic>
        <p:nvPicPr>
          <p:cNvPr id="6" name="Рисунок 5"/>
          <p:cNvPicPr>
            <a:picLocks noChangeAspect="1"/>
          </p:cNvPicPr>
          <p:nvPr/>
        </p:nvPicPr>
        <p:blipFill rotWithShape="1">
          <a:blip r:embed="rId2">
            <a:extLst>
              <a:ext uri="{28A0092B-C50C-407E-A947-70E740481C1C}">
                <a14:useLocalDpi xmlns="" xmlns:a14="http://schemas.microsoft.com/office/drawing/2010/main" val="0"/>
              </a:ext>
            </a:extLst>
          </a:blip>
          <a:srcRect l="6862" t="27843" r="31814" b="19412"/>
          <a:stretch/>
        </p:blipFill>
        <p:spPr>
          <a:xfrm>
            <a:off x="6373463" y="2914484"/>
            <a:ext cx="4779074" cy="3082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40945300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 xmlns:a14="http://schemas.microsoft.com/office/drawing/2010/main" val="0"/>
              </a:ext>
            </a:extLst>
          </a:blip>
          <a:srcRect l="5883" t="6208" r="4585" b="3826"/>
          <a:stretch/>
        </p:blipFill>
        <p:spPr>
          <a:xfrm>
            <a:off x="1281952" y="1949824"/>
            <a:ext cx="5460022" cy="4114800"/>
          </a:xfrm>
        </p:spPr>
      </p:pic>
      <p:pic>
        <p:nvPicPr>
          <p:cNvPr id="6" name="Объект 5"/>
          <p:cNvPicPr>
            <a:picLocks noGrp="1" noChangeAspect="1"/>
          </p:cNvPicPr>
          <p:nvPr>
            <p:ph sz="half" idx="2"/>
          </p:nvPr>
        </p:nvPicPr>
        <p:blipFill rotWithShape="1">
          <a:blip r:embed="rId3" cstate="print">
            <a:extLst>
              <a:ext uri="{28A0092B-C50C-407E-A947-70E740481C1C}">
                <a14:useLocalDpi xmlns="" xmlns:a14="http://schemas.microsoft.com/office/drawing/2010/main" val="0"/>
              </a:ext>
            </a:extLst>
          </a:blip>
          <a:srcRect l="3402" t="2480" r="1356" b="6862"/>
          <a:stretch/>
        </p:blipFill>
        <p:spPr>
          <a:xfrm rot="5400000">
            <a:off x="6306915" y="1692924"/>
            <a:ext cx="5669685" cy="4047566"/>
          </a:xfrm>
        </p:spPr>
      </p:pic>
    </p:spTree>
    <p:extLst>
      <p:ext uri="{BB962C8B-B14F-4D97-AF65-F5344CB8AC3E}">
        <p14:creationId xmlns="" xmlns:p14="http://schemas.microsoft.com/office/powerpoint/2010/main" val="3217217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5330" y="123078"/>
            <a:ext cx="10515600" cy="1325563"/>
          </a:xfrm>
        </p:spPr>
        <p:txBody>
          <a:bodyPr>
            <a:normAutofit/>
          </a:bodyPr>
          <a:lstStyle/>
          <a:p>
            <a:pPr algn="ctr"/>
            <a:r>
              <a:rPr lang="ru-RU" b="1" dirty="0" smtClean="0">
                <a:solidFill>
                  <a:srgbClr val="FF0000"/>
                </a:solidFill>
                <a:latin typeface="Times New Roman" panose="02020603050405020304" pitchFamily="18" charset="0"/>
                <a:cs typeface="Times New Roman" panose="02020603050405020304" pitchFamily="18" charset="0"/>
              </a:rPr>
              <a:t>КЛЯКСОГРАФИЯ.</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sz="half" idx="1"/>
          </p:nvPr>
        </p:nvSpPr>
        <p:spPr/>
        <p:txBody>
          <a:bodyPr>
            <a:noAutofit/>
          </a:bodyPr>
          <a:lstStyle/>
          <a:p>
            <a:r>
              <a:rPr lang="ru-RU" sz="2000" dirty="0" smtClean="0"/>
              <a:t>.</a:t>
            </a:r>
            <a:r>
              <a:rPr lang="ru-RU" sz="2000" dirty="0"/>
              <a:t> </a:t>
            </a:r>
            <a:r>
              <a:rPr lang="ru-RU" sz="2000" dirty="0">
                <a:latin typeface="Times New Roman" panose="02020603050405020304" pitchFamily="18" charset="0"/>
                <a:cs typeface="Times New Roman" panose="02020603050405020304" pitchFamily="18" charset="0"/>
              </a:rPr>
              <a:t>Нетрадиционная техника рисования "</a:t>
            </a:r>
            <a:r>
              <a:rPr lang="ru-RU" sz="2000" dirty="0" err="1">
                <a:latin typeface="Times New Roman" panose="02020603050405020304" pitchFamily="18" charset="0"/>
                <a:cs typeface="Times New Roman" panose="02020603050405020304" pitchFamily="18" charset="0"/>
              </a:rPr>
              <a:t>кляксография</a:t>
            </a:r>
            <a:r>
              <a:rPr lang="ru-RU" sz="2000" dirty="0">
                <a:latin typeface="Times New Roman" panose="02020603050405020304" pitchFamily="18" charset="0"/>
                <a:cs typeface="Times New Roman" panose="02020603050405020304" pitchFamily="18" charset="0"/>
              </a:rPr>
              <a:t>" (выдувание трубочкой) - это очередное волшебство творческих занятий. Такое занятие для детей очень увлекательно, интересно и очень полезное. Так, как выдувание через соломинку укрепляет здоровье: силу лёгких и дыхательную систему ребёнка в целом.</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Для создания волшебной картинки потребуется большая клякса, на которую нужно дуть, дуть, дуть… до тех пор, пока на листе бумаги не появится замысловатый рисунок. Когда странный рисунок готов, ему можно подрисовать детали: листики, если получилось дерево; глазки, если получилось волшебное существо.</a:t>
            </a:r>
            <a:endParaRPr lang="ru-RU" sz="2000" dirty="0" smtClean="0">
              <a:solidFill>
                <a:srgbClr val="FF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72200" y="1825625"/>
            <a:ext cx="5181600" cy="752683"/>
          </a:xfrm>
        </p:spPr>
        <p:txBody>
          <a:bodyPr>
            <a:normAutofit fontScale="92500" lnSpcReduction="20000"/>
          </a:bodyPr>
          <a:lstStyle/>
          <a:p>
            <a:r>
              <a:rPr lang="ru-RU" sz="2400" b="1" dirty="0">
                <a:latin typeface="Times New Roman" panose="02020603050405020304" pitchFamily="18" charset="0"/>
                <a:cs typeface="Times New Roman" panose="02020603050405020304" pitchFamily="18" charset="0"/>
              </a:rPr>
              <a:t>Материалы:   </a:t>
            </a:r>
            <a:r>
              <a:rPr lang="ru-RU" sz="1900" dirty="0">
                <a:latin typeface="Times New Roman" panose="02020603050405020304" pitchFamily="18" charset="0"/>
                <a:cs typeface="Times New Roman" panose="02020603050405020304" pitchFamily="18" charset="0"/>
              </a:rPr>
              <a:t>1.Акварель 2.Трубочка 3.Кисть 4.Бумага 5.Баночка для воды</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490448" y="2713245"/>
            <a:ext cx="4401670" cy="33012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512271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 xmlns:a14="http://schemas.microsoft.com/office/drawing/2010/main" val="0"/>
              </a:ext>
            </a:extLst>
          </a:blip>
          <a:srcRect l="6402" t="6207" r="4326" b="8672"/>
          <a:stretch/>
        </p:blipFill>
        <p:spPr>
          <a:xfrm>
            <a:off x="1721224" y="365125"/>
            <a:ext cx="4171619" cy="2983193"/>
          </a:xfrm>
        </p:spPr>
      </p:pic>
      <p:pic>
        <p:nvPicPr>
          <p:cNvPr id="6" name="Объект 5"/>
          <p:cNvPicPr>
            <a:picLocks noGrp="1" noChangeAspect="1"/>
          </p:cNvPicPr>
          <p:nvPr>
            <p:ph sz="half" idx="2"/>
          </p:nvPr>
        </p:nvPicPr>
        <p:blipFill rotWithShape="1">
          <a:blip r:embed="rId3" cstate="print">
            <a:extLst>
              <a:ext uri="{28A0092B-C50C-407E-A947-70E740481C1C}">
                <a14:useLocalDpi xmlns="" xmlns:a14="http://schemas.microsoft.com/office/drawing/2010/main" val="0"/>
              </a:ext>
            </a:extLst>
          </a:blip>
          <a:srcRect l="3920" t="11112" r="13035" b="1691"/>
          <a:stretch/>
        </p:blipFill>
        <p:spPr>
          <a:xfrm rot="5400000">
            <a:off x="5965744" y="1299427"/>
            <a:ext cx="5613356" cy="4420515"/>
          </a:xfrm>
        </p:spPr>
      </p:pic>
      <p:pic>
        <p:nvPicPr>
          <p:cNvPr id="7" name="Рисунок 6"/>
          <p:cNvPicPr>
            <a:picLocks noChangeAspect="1"/>
          </p:cNvPicPr>
          <p:nvPr/>
        </p:nvPicPr>
        <p:blipFill rotWithShape="1">
          <a:blip r:embed="rId4" cstate="print">
            <a:extLst>
              <a:ext uri="{28A0092B-C50C-407E-A947-70E740481C1C}">
                <a14:useLocalDpi xmlns="" xmlns:a14="http://schemas.microsoft.com/office/drawing/2010/main" val="0"/>
              </a:ext>
            </a:extLst>
          </a:blip>
          <a:srcRect l="6384" t="3758" r="7056" b="2737"/>
          <a:stretch/>
        </p:blipFill>
        <p:spPr>
          <a:xfrm rot="16200000">
            <a:off x="2359420" y="3132621"/>
            <a:ext cx="2898924" cy="4175316"/>
          </a:xfrm>
          <a:prstGeom prst="rect">
            <a:avLst/>
          </a:prstGeom>
        </p:spPr>
      </p:pic>
    </p:spTree>
    <p:extLst>
      <p:ext uri="{BB962C8B-B14F-4D97-AF65-F5344CB8AC3E}">
        <p14:creationId xmlns="" xmlns:p14="http://schemas.microsoft.com/office/powerpoint/2010/main" val="179765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77788" y="231961"/>
            <a:ext cx="8655424" cy="64915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555084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3945" y="213622"/>
            <a:ext cx="10515600" cy="1325563"/>
          </a:xfrm>
        </p:spPr>
        <p:txBody>
          <a:bodyPr>
            <a:normAutofit/>
          </a:bodyPr>
          <a:lstStyle/>
          <a:p>
            <a:pPr algn="ctr"/>
            <a:r>
              <a:rPr lang="ru-RU" b="1" dirty="0" smtClean="0">
                <a:solidFill>
                  <a:srgbClr val="FF0000"/>
                </a:solidFill>
                <a:latin typeface="Times New Roman" panose="02020603050405020304" pitchFamily="18" charset="0"/>
                <a:cs typeface="Times New Roman" panose="02020603050405020304" pitchFamily="18" charset="0"/>
              </a:rPr>
              <a:t>НИТКОГРАФИЯ.</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sz="half" idx="1"/>
          </p:nvPr>
        </p:nvSpPr>
        <p:spPr/>
        <p:txBody>
          <a:bodyPr>
            <a:noAutofit/>
          </a:bodyPr>
          <a:lstStyle/>
          <a:p>
            <a:r>
              <a:rPr lang="ru-RU" sz="2000" dirty="0">
                <a:latin typeface="Times New Roman" panose="02020603050405020304" pitchFamily="18" charset="0"/>
                <a:cs typeface="Times New Roman" panose="02020603050405020304" pitchFamily="18" charset="0"/>
              </a:rPr>
              <a:t>Техники рисования при помощи «волшебной ниточки». Необходимо опустить ниточки в краску так, чтобы они хорошо пропитались краской. Затем их нужно положить на бумагу так, чтобы с двух сторон листа бумаги выступали кончики нитки по 5-10см. Ниточки накрываются другим листом бумаги. Верхний лист придерживается руками. Нитки разводятся в разном направления. Верхний лист поднимается. Необычная картинка готова.</a:t>
            </a:r>
            <a:endParaRPr lang="ru-RU" sz="2000" dirty="0" smtClean="0">
              <a:solidFill>
                <a:srgbClr val="FF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72200" y="1825625"/>
            <a:ext cx="5181600" cy="752683"/>
          </a:xfrm>
        </p:spPr>
        <p:txBody>
          <a:bodyPr>
            <a:normAutofit fontScale="92500" lnSpcReduction="20000"/>
          </a:bodyPr>
          <a:lstStyle/>
          <a:p>
            <a:r>
              <a:rPr lang="ru-RU" sz="2200" b="1" dirty="0">
                <a:latin typeface="Times New Roman" panose="02020603050405020304" pitchFamily="18" charset="0"/>
                <a:cs typeface="Times New Roman" panose="02020603050405020304" pitchFamily="18" charset="0"/>
              </a:rPr>
              <a:t>Материалы:    </a:t>
            </a:r>
            <a:r>
              <a:rPr lang="ru-RU" sz="2200" dirty="0">
                <a:latin typeface="Times New Roman" panose="02020603050405020304" pitchFamily="18" charset="0"/>
                <a:cs typeface="Times New Roman" panose="02020603050405020304" pitchFamily="18" charset="0"/>
              </a:rPr>
              <a:t>1.Нить 2.Краска 3.Бумага 4.Баночка для воды</a:t>
            </a:r>
            <a:r>
              <a:rPr lang="ru-RU" sz="1600" dirty="0" smtClean="0"/>
              <a:t/>
            </a:r>
            <a:br>
              <a:rPr lang="ru-RU" sz="1600" dirty="0" smtClean="0"/>
            </a:br>
            <a:endParaRPr lang="ru-RU" sz="2000" dirty="0"/>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181745" y="2578308"/>
            <a:ext cx="2876655" cy="38759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623872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8812" y="1815678"/>
            <a:ext cx="7355174" cy="3539430"/>
          </a:xfrm>
          <a:prstGeom prst="rect">
            <a:avLst/>
          </a:prstGeom>
        </p:spPr>
        <p:txBody>
          <a:bodyPr wrap="square">
            <a:spAutoFit/>
          </a:bodyPr>
          <a:lstStyle/>
          <a:p>
            <a:r>
              <a:rPr lang="ru-RU" sz="3200" b="1" i="1" dirty="0">
                <a:solidFill>
                  <a:srgbClr val="FF0000"/>
                </a:solidFill>
                <a:latin typeface="Times New Roman" panose="02020603050405020304" pitchFamily="18" charset="0"/>
                <a:ea typeface="Calibri" panose="020F0502020204030204" pitchFamily="34" charset="0"/>
              </a:rPr>
              <a:t>Ц</a:t>
            </a:r>
            <a:r>
              <a:rPr lang="ru-RU" sz="3200" b="1" i="1" dirty="0" smtClean="0">
                <a:solidFill>
                  <a:srgbClr val="FF0000"/>
                </a:solidFill>
                <a:latin typeface="Times New Roman" panose="02020603050405020304" pitchFamily="18" charset="0"/>
                <a:ea typeface="Calibri" panose="020F0502020204030204" pitchFamily="34" charset="0"/>
              </a:rPr>
              <a:t>ель:</a:t>
            </a:r>
            <a:r>
              <a:rPr lang="ru-RU" sz="3200" b="1" dirty="0" smtClean="0">
                <a:latin typeface="Times New Roman" panose="02020603050405020304" pitchFamily="18" charset="0"/>
                <a:ea typeface="Calibri" panose="020F0502020204030204" pitchFamily="34" charset="0"/>
              </a:rPr>
              <a:t> через нетрадиционные техники рисования формировать у дошкольников способность выражать восприятие окружающего их мира, совершенствовать их интеллектуальные и творческие способности, креативное мышление.</a:t>
            </a:r>
            <a:endParaRPr lang="ru-RU" sz="3200" b="1" dirty="0"/>
          </a:p>
        </p:txBody>
      </p:sp>
    </p:spTree>
    <p:extLst>
      <p:ext uri="{BB962C8B-B14F-4D97-AF65-F5344CB8AC3E}">
        <p14:creationId xmlns="" xmlns:p14="http://schemas.microsoft.com/office/powerpoint/2010/main" val="1103450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78038" y="153892"/>
            <a:ext cx="4826374" cy="64351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657528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smtClean="0">
                <a:solidFill>
                  <a:srgbClr val="FF0000"/>
                </a:solidFill>
                <a:latin typeface="Times New Roman" panose="02020603050405020304" pitchFamily="18" charset="0"/>
                <a:cs typeface="Times New Roman" panose="02020603050405020304" pitchFamily="18" charset="0"/>
              </a:rPr>
              <a:t>ГРАТТАЖ.</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sz="half" idx="1"/>
          </p:nvPr>
        </p:nvSpPr>
        <p:spPr/>
        <p:txBody>
          <a:bodyPr>
            <a:noAutofit/>
          </a:bodyPr>
          <a:lstStyle/>
          <a:p>
            <a:r>
              <a:rPr lang="ru-RU" sz="2000" dirty="0">
                <a:latin typeface="Times New Roman" panose="02020603050405020304" pitchFamily="18" charset="0"/>
                <a:cs typeface="Times New Roman" panose="02020603050405020304" pitchFamily="18" charset="0"/>
              </a:rPr>
              <a:t>Слово “</a:t>
            </a:r>
            <a:r>
              <a:rPr lang="ru-RU" sz="2000" dirty="0" err="1">
                <a:latin typeface="Times New Roman" panose="02020603050405020304" pitchFamily="18" charset="0"/>
                <a:cs typeface="Times New Roman" panose="02020603050405020304" pitchFamily="18" charset="0"/>
              </a:rPr>
              <a:t>граттаж</a:t>
            </a:r>
            <a:r>
              <a:rPr lang="ru-RU" sz="2000" dirty="0">
                <a:latin typeface="Times New Roman" panose="02020603050405020304" pitchFamily="18" charset="0"/>
                <a:cs typeface="Times New Roman" panose="02020603050405020304" pitchFamily="18" charset="0"/>
              </a:rPr>
              <a:t>” произошло от французского «</a:t>
            </a:r>
            <a:r>
              <a:rPr lang="ru-RU" sz="2000" dirty="0" err="1">
                <a:latin typeface="Times New Roman" panose="02020603050405020304" pitchFamily="18" charset="0"/>
                <a:cs typeface="Times New Roman" panose="02020603050405020304" pitchFamily="18" charset="0"/>
              </a:rPr>
              <a:t>gratter</a:t>
            </a:r>
            <a:r>
              <a:rPr lang="ru-RU" sz="2000" dirty="0">
                <a:latin typeface="Times New Roman" panose="02020603050405020304" pitchFamily="18" charset="0"/>
                <a:cs typeface="Times New Roman" panose="02020603050405020304" pitchFamily="18" charset="0"/>
              </a:rPr>
              <a:t>» (скрести, царапать). </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Для начала работы в этой технике необходимо подготовить картон. Картон необходимо покрыть толстым слоем воска или разноцветной масляной пастели. Затем широкой кистью или губкой нужно нанести на поверхность картона темный слой краски. Когда краска высохнет, острым предметом (зубочистка, спица) процарапывается рисунок. На темном фоне появляются тонкие однотонные или разноцветные штрихи.</a:t>
            </a:r>
            <a:endParaRPr lang="ru-RU" sz="2000" dirty="0" smtClean="0">
              <a:solidFill>
                <a:srgbClr val="FF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096000" y="1674066"/>
            <a:ext cx="5181600" cy="752683"/>
          </a:xfrm>
        </p:spPr>
        <p:txBody>
          <a:bodyPr>
            <a:noAutofit/>
          </a:bodyPr>
          <a:lstStyle/>
          <a:p>
            <a:r>
              <a:rPr lang="ru-RU" sz="2000" b="1" dirty="0">
                <a:latin typeface="Times New Roman" panose="02020603050405020304" pitchFamily="18" charset="0"/>
                <a:cs typeface="Times New Roman" panose="02020603050405020304" pitchFamily="18" charset="0"/>
              </a:rPr>
              <a:t>Материалы:  </a:t>
            </a:r>
            <a:r>
              <a:rPr lang="ru-RU" sz="2000" dirty="0">
                <a:latin typeface="Times New Roman" panose="02020603050405020304" pitchFamily="18" charset="0"/>
                <a:cs typeface="Times New Roman" panose="02020603050405020304" pitchFamily="18" charset="0"/>
              </a:rPr>
              <a:t>1.Картон 2.Пастель масляная 3.Гуашь 4.Зубочистка/Спица 5.Кисть 6.Баночка для воды</a:t>
            </a:r>
          </a:p>
        </p:txBody>
      </p:sp>
      <p:pic>
        <p:nvPicPr>
          <p:cNvPr id="6" name="Рисунок 5"/>
          <p:cNvPicPr>
            <a:picLocks noChangeAspect="1"/>
          </p:cNvPicPr>
          <p:nvPr/>
        </p:nvPicPr>
        <p:blipFill rotWithShape="1">
          <a:blip r:embed="rId2" cstate="print">
            <a:extLst>
              <a:ext uri="{28A0092B-C50C-407E-A947-70E740481C1C}">
                <a14:useLocalDpi xmlns="" xmlns:a14="http://schemas.microsoft.com/office/drawing/2010/main" val="0"/>
              </a:ext>
            </a:extLst>
          </a:blip>
          <a:srcRect l="4183" t="2997" r="4027" b="1467"/>
          <a:stretch/>
        </p:blipFill>
        <p:spPr>
          <a:xfrm rot="16200000">
            <a:off x="7186359" y="2065221"/>
            <a:ext cx="3913096" cy="54304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168171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4294967295"/>
          </p:nvPr>
        </p:nvPicPr>
        <p:blipFill rotWithShape="1">
          <a:blip r:embed="rId2" cstate="print">
            <a:extLst>
              <a:ext uri="{28A0092B-C50C-407E-A947-70E740481C1C}">
                <a14:useLocalDpi xmlns="" xmlns:a14="http://schemas.microsoft.com/office/drawing/2010/main" val="0"/>
              </a:ext>
            </a:extLst>
          </a:blip>
          <a:srcRect l="9208" t="13979" r="19921" b="9381"/>
          <a:stretch/>
        </p:blipFill>
        <p:spPr>
          <a:xfrm>
            <a:off x="1680882" y="327160"/>
            <a:ext cx="4269349" cy="61544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Объект 5"/>
          <p:cNvPicPr>
            <a:picLocks noGrp="1" noChangeAspect="1"/>
          </p:cNvPicPr>
          <p:nvPr>
            <p:ph sz="half" idx="4294967295"/>
          </p:nvPr>
        </p:nvPicPr>
        <p:blipFill rotWithShape="1">
          <a:blip r:embed="rId3" cstate="print">
            <a:extLst>
              <a:ext uri="{28A0092B-C50C-407E-A947-70E740481C1C}">
                <a14:useLocalDpi xmlns="" xmlns:a14="http://schemas.microsoft.com/office/drawing/2010/main" val="0"/>
              </a:ext>
            </a:extLst>
          </a:blip>
          <a:srcRect l="11405" t="13361" r="23904" b="17415"/>
          <a:stretch/>
        </p:blipFill>
        <p:spPr>
          <a:xfrm>
            <a:off x="6584203" y="327161"/>
            <a:ext cx="4314676" cy="61544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841653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86971" y="783771"/>
            <a:ext cx="8186058" cy="21620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 name="Прямоугольник 3"/>
          <p:cNvSpPr/>
          <p:nvPr/>
        </p:nvSpPr>
        <p:spPr>
          <a:xfrm>
            <a:off x="1074057" y="822201"/>
            <a:ext cx="8213112" cy="2123658"/>
          </a:xfrm>
          <a:prstGeom prst="rect">
            <a:avLst/>
          </a:prstGeom>
        </p:spPr>
        <p:txBody>
          <a:bodyPr wrap="square">
            <a:spAutoFit/>
          </a:bodyPr>
          <a:lstStyle/>
          <a:p>
            <a:pPr algn="ctr"/>
            <a:r>
              <a:rPr lang="ru-RU" sz="4400" b="1" dirty="0" smtClean="0">
                <a:solidFill>
                  <a:srgbClr val="FF0000"/>
                </a:solidFill>
                <a:latin typeface="Times New Roman" panose="02020603050405020304" pitchFamily="18" charset="0"/>
                <a:cs typeface="Times New Roman" panose="02020603050405020304" pitchFamily="18" charset="0"/>
              </a:rPr>
              <a:t>Рисование тычком или рисование жесткой полусухой кистью.</a:t>
            </a:r>
            <a:endParaRPr lang="ru-RU" sz="4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cstate="print">
            <a:extLst>
              <a:ext uri="{28A0092B-C50C-407E-A947-70E740481C1C}">
                <a14:useLocalDpi xmlns="" xmlns:a14="http://schemas.microsoft.com/office/drawing/2010/main" val="0"/>
              </a:ext>
            </a:extLst>
          </a:blip>
          <a:srcRect l="6794" t="9206" r="7500" b="1767"/>
          <a:stretch/>
        </p:blipFill>
        <p:spPr>
          <a:xfrm>
            <a:off x="9287169" y="437214"/>
            <a:ext cx="2579283" cy="35723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Прямоугольник 5"/>
          <p:cNvSpPr/>
          <p:nvPr/>
        </p:nvSpPr>
        <p:spPr>
          <a:xfrm>
            <a:off x="1393372" y="4816738"/>
            <a:ext cx="5295900" cy="1938992"/>
          </a:xfrm>
          <a:prstGeom prst="rect">
            <a:avLst/>
          </a:prstGeom>
        </p:spPr>
        <p:txBody>
          <a:bodyPr wrap="square">
            <a:spAutoFit/>
          </a:bodyPr>
          <a:lstStyle/>
          <a:p>
            <a:r>
              <a:rPr lang="ru-RU" sz="2000" b="1" dirty="0" smtClean="0">
                <a:latin typeface="Times New Roman" panose="02020603050405020304" pitchFamily="18" charset="0"/>
                <a:cs typeface="Times New Roman" panose="02020603050405020304" pitchFamily="18" charset="0"/>
              </a:rPr>
              <a:t>Материал</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жёсткая кисточка (клеевая, из натуральной щетины). Кисточку рекомендуется подрезать (подстричь) на 2-3 мм; - густая гуашь; - листы бумаги любого цвета и размера; - баночка с водой; - салфетка; - клеенка для стола.</a:t>
            </a:r>
          </a:p>
        </p:txBody>
      </p:sp>
      <p:pic>
        <p:nvPicPr>
          <p:cNvPr id="2" name="Рисунок 1"/>
          <p:cNvPicPr>
            <a:picLocks noChangeAspect="1"/>
          </p:cNvPicPr>
          <p:nvPr/>
        </p:nvPicPr>
        <p:blipFill rotWithShape="1">
          <a:blip r:embed="rId3" cstate="print">
            <a:extLst>
              <a:ext uri="{28A0092B-C50C-407E-A947-70E740481C1C}">
                <a14:useLocalDpi xmlns="" xmlns:a14="http://schemas.microsoft.com/office/drawing/2010/main" val="0"/>
              </a:ext>
            </a:extLst>
          </a:blip>
          <a:srcRect l="3610" t="2008" r="7254" b="-1732"/>
          <a:stretch/>
        </p:blipFill>
        <p:spPr>
          <a:xfrm rot="5400000">
            <a:off x="9016064" y="3848952"/>
            <a:ext cx="2287874" cy="34129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1393372" y="3347802"/>
            <a:ext cx="5295900" cy="1323439"/>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Техника в которой используется</a:t>
            </a:r>
            <a:r>
              <a:rPr lang="ru-RU" sz="2000" dirty="0">
                <a:latin typeface="Times New Roman" panose="02020603050405020304" pitchFamily="18" charset="0"/>
                <a:cs typeface="Times New Roman" panose="02020603050405020304" pitchFamily="18" charset="0"/>
              </a:rPr>
              <a:t> жёсткая </a:t>
            </a:r>
            <a:r>
              <a:rPr lang="ru-RU" sz="2000" dirty="0" smtClean="0">
                <a:latin typeface="Times New Roman" panose="02020603050405020304" pitchFamily="18" charset="0"/>
                <a:cs typeface="Times New Roman" panose="02020603050405020304" pitchFamily="18" charset="0"/>
              </a:rPr>
              <a:t>кисточка</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для </a:t>
            </a:r>
            <a:r>
              <a:rPr lang="ru-RU" sz="2000" dirty="0">
                <a:latin typeface="Times New Roman" panose="02020603050405020304" pitchFamily="18" charset="0"/>
                <a:cs typeface="Times New Roman" panose="02020603050405020304" pitchFamily="18" charset="0"/>
              </a:rPr>
              <a:t>создания картин с </a:t>
            </a:r>
            <a:r>
              <a:rPr lang="ru-RU" sz="2000" dirty="0" smtClean="0">
                <a:latin typeface="Times New Roman" panose="02020603050405020304" pitchFamily="18" charset="0"/>
                <a:cs typeface="Times New Roman" panose="02020603050405020304" pitchFamily="18" charset="0"/>
              </a:rPr>
              <a:t>возможностью </a:t>
            </a:r>
            <a:r>
              <a:rPr lang="ru-RU" sz="2000" dirty="0">
                <a:latin typeface="Times New Roman" panose="02020603050405020304" pitchFamily="18" charset="0"/>
                <a:cs typeface="Times New Roman" panose="02020603050405020304" pitchFamily="18" charset="0"/>
              </a:rPr>
              <a:t>передавать в рисунке особенности внешнего </a:t>
            </a:r>
            <a:r>
              <a:rPr lang="ru-RU" sz="2000" dirty="0" smtClean="0">
                <a:latin typeface="Times New Roman" panose="02020603050405020304" pitchFamily="18" charset="0"/>
                <a:cs typeface="Times New Roman" panose="02020603050405020304" pitchFamily="18" charset="0"/>
              </a:rPr>
              <a:t>вида животных, птиц и т. п.</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971886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12115" y="271897"/>
            <a:ext cx="4859896" cy="64798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82606" y="271897"/>
            <a:ext cx="4859896" cy="64798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1271857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6992" y="1693159"/>
            <a:ext cx="4713534" cy="769441"/>
          </a:xfrm>
          <a:prstGeom prst="rect">
            <a:avLst/>
          </a:prstGeom>
        </p:spPr>
        <p:txBody>
          <a:bodyPr wrap="none">
            <a:spAutoFit/>
          </a:bodyPr>
          <a:lstStyle/>
          <a:p>
            <a:r>
              <a:rPr lang="ru-RU" sz="4400" b="1" dirty="0" smtClean="0">
                <a:solidFill>
                  <a:srgbClr val="FF0000"/>
                </a:solidFill>
                <a:latin typeface="Times New Roman" panose="02020603050405020304" pitchFamily="18" charset="0"/>
                <a:cs typeface="Times New Roman" panose="02020603050405020304" pitchFamily="18" charset="0"/>
              </a:rPr>
              <a:t>Свеча </a:t>
            </a:r>
            <a:r>
              <a:rPr lang="ru-RU" sz="4400" b="1" dirty="0">
                <a:solidFill>
                  <a:srgbClr val="FF0000"/>
                </a:solidFill>
                <a:latin typeface="Times New Roman" panose="02020603050405020304" pitchFamily="18" charset="0"/>
                <a:cs typeface="Times New Roman" panose="02020603050405020304" pitchFamily="18" charset="0"/>
              </a:rPr>
              <a:t>и акварель</a:t>
            </a:r>
          </a:p>
        </p:txBody>
      </p:sp>
      <p:sp>
        <p:nvSpPr>
          <p:cNvPr id="4" name="Прямоугольник 3"/>
          <p:cNvSpPr/>
          <p:nvPr/>
        </p:nvSpPr>
        <p:spPr>
          <a:xfrm>
            <a:off x="1547188" y="2679600"/>
            <a:ext cx="5753296" cy="147732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Техника, в которой </a:t>
            </a:r>
            <a:r>
              <a:rPr lang="ru-RU" dirty="0" smtClean="0">
                <a:latin typeface="Times New Roman" panose="02020603050405020304" pitchFamily="18" charset="0"/>
                <a:cs typeface="Times New Roman" panose="02020603050405020304" pitchFamily="18" charset="0"/>
              </a:rPr>
              <a:t>используется свеча и акварельные краски Способ </a:t>
            </a:r>
            <a:r>
              <a:rPr lang="ru-RU" dirty="0">
                <a:latin typeface="Times New Roman" panose="02020603050405020304" pitchFamily="18" charset="0"/>
                <a:cs typeface="Times New Roman" panose="02020603050405020304" pitchFamily="18" charset="0"/>
              </a:rPr>
              <a:t>получения изображения: ребенок рисует свечой на бумаге. Затем закрашивает лист акварелью в один или несколько цветов. Рисунок свечой остается белым.</a:t>
            </a:r>
          </a:p>
        </p:txBody>
      </p:sp>
      <p:sp>
        <p:nvSpPr>
          <p:cNvPr id="5" name="Прямоугольник 4"/>
          <p:cNvSpPr/>
          <p:nvPr/>
        </p:nvSpPr>
        <p:spPr>
          <a:xfrm>
            <a:off x="1542995" y="4546458"/>
            <a:ext cx="5341527" cy="369332"/>
          </a:xfrm>
          <a:prstGeom prst="rect">
            <a:avLst/>
          </a:prstGeom>
        </p:spPr>
        <p:txBody>
          <a:bodyPr wrap="none">
            <a:spAutoFit/>
          </a:bodyPr>
          <a:lstStyle/>
          <a:p>
            <a:r>
              <a:rPr lang="ru-RU" b="1" dirty="0">
                <a:solidFill>
                  <a:srgbClr val="333333"/>
                </a:solidFill>
                <a:latin typeface="Times New Roman" panose="02020603050405020304" pitchFamily="18" charset="0"/>
                <a:cs typeface="Times New Roman" panose="02020603050405020304" pitchFamily="18" charset="0"/>
              </a:rPr>
              <a:t>Материалы</a:t>
            </a:r>
            <a:r>
              <a:rPr lang="ru-RU" dirty="0">
                <a:solidFill>
                  <a:srgbClr val="333333"/>
                </a:solidFill>
                <a:latin typeface="Times New Roman" panose="02020603050405020304" pitchFamily="18" charset="0"/>
                <a:cs typeface="Times New Roman" panose="02020603050405020304" pitchFamily="18" charset="0"/>
              </a:rPr>
              <a:t>: свеча, плотная бумага, акварель, кисти</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cstate="print">
            <a:extLst>
              <a:ext uri="{28A0092B-C50C-407E-A947-70E740481C1C}">
                <a14:useLocalDpi xmlns="" xmlns:a14="http://schemas.microsoft.com/office/drawing/2010/main" val="0"/>
              </a:ext>
            </a:extLst>
          </a:blip>
          <a:srcRect l="12456" t="6138" r="6898" b="11027"/>
          <a:stretch/>
        </p:blipFill>
        <p:spPr>
          <a:xfrm>
            <a:off x="8142036" y="197821"/>
            <a:ext cx="2696294" cy="36927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rotWithShape="1">
          <a:blip r:embed="rId3" cstate="print">
            <a:extLst>
              <a:ext uri="{28A0092B-C50C-407E-A947-70E740481C1C}">
                <a14:useLocalDpi xmlns="" xmlns:a14="http://schemas.microsoft.com/office/drawing/2010/main" val="0"/>
              </a:ext>
            </a:extLst>
          </a:blip>
          <a:srcRect t="3168" r="13390"/>
          <a:stretch/>
        </p:blipFill>
        <p:spPr>
          <a:xfrm>
            <a:off x="8142036" y="4114799"/>
            <a:ext cx="2696294" cy="22608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73691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118413" y="3301251"/>
            <a:ext cx="5892801" cy="3314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Рисунок 2"/>
          <p:cNvPicPr>
            <a:picLocks noChangeAspect="1"/>
          </p:cNvPicPr>
          <p:nvPr/>
        </p:nvPicPr>
        <p:blipFill rotWithShape="1">
          <a:blip r:embed="rId3" cstate="print">
            <a:extLst>
              <a:ext uri="{28A0092B-C50C-407E-A947-70E740481C1C}">
                <a14:useLocalDpi xmlns="" xmlns:a14="http://schemas.microsoft.com/office/drawing/2010/main" val="0"/>
              </a:ext>
            </a:extLst>
          </a:blip>
          <a:srcRect l="2450" t="6862" r="4020" b="6275"/>
          <a:stretch/>
        </p:blipFill>
        <p:spPr>
          <a:xfrm>
            <a:off x="732185" y="349623"/>
            <a:ext cx="5386228" cy="37517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754103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0631" y="274219"/>
            <a:ext cx="7182226" cy="152555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6200000">
            <a:off x="6640422" y="1512717"/>
            <a:ext cx="4570980" cy="58081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3611219" y="431036"/>
            <a:ext cx="6641049" cy="132343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ru-RU" sz="4000" b="1" dirty="0" smtClean="0">
                <a:solidFill>
                  <a:srgbClr val="FF0000"/>
                </a:solidFill>
                <a:latin typeface="Times New Roman" panose="02020603050405020304" pitchFamily="18" charset="0"/>
                <a:cs typeface="Times New Roman" panose="02020603050405020304" pitchFamily="18" charset="0"/>
              </a:rPr>
              <a:t>Рисование  соль+ клей ПВА</a:t>
            </a:r>
          </a:p>
          <a:p>
            <a:pPr algn="ctr"/>
            <a:r>
              <a:rPr lang="ru-RU" sz="4000" b="1" dirty="0" smtClean="0">
                <a:solidFill>
                  <a:srgbClr val="FF0000"/>
                </a:solidFill>
                <a:latin typeface="Times New Roman" panose="02020603050405020304" pitchFamily="18" charset="0"/>
                <a:cs typeface="Times New Roman" panose="02020603050405020304" pitchFamily="18" charset="0"/>
              </a:rPr>
              <a:t> и акварельные краски</a:t>
            </a:r>
          </a:p>
        </p:txBody>
      </p:sp>
      <p:sp>
        <p:nvSpPr>
          <p:cNvPr id="5" name="TextBox 4"/>
          <p:cNvSpPr txBox="1"/>
          <p:nvPr/>
        </p:nvSpPr>
        <p:spPr>
          <a:xfrm>
            <a:off x="826769" y="2552235"/>
            <a:ext cx="5027723" cy="707886"/>
          </a:xfrm>
          <a:prstGeom prst="rect">
            <a:avLst/>
          </a:prstGeom>
          <a:noFill/>
        </p:spPr>
        <p:txBody>
          <a:bodyPr wrap="none" rtlCol="0">
            <a:spAutoFit/>
          </a:bodyPr>
          <a:lstStyle/>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Плотная бумага, клей </a:t>
            </a:r>
            <a:r>
              <a:rPr lang="ru-RU" sz="2000" dirty="0" err="1" smtClean="0">
                <a:latin typeface="Times New Roman" panose="02020603050405020304" pitchFamily="18" charset="0"/>
                <a:cs typeface="Times New Roman" panose="02020603050405020304" pitchFamily="18" charset="0"/>
              </a:rPr>
              <a:t>пва</a:t>
            </a:r>
            <a:r>
              <a:rPr lang="ru-RU" sz="2000" dirty="0" smtClean="0">
                <a:latin typeface="Times New Roman" panose="02020603050405020304" pitchFamily="18" charset="0"/>
                <a:cs typeface="Times New Roman" panose="02020603050405020304" pitchFamily="18" charset="0"/>
              </a:rPr>
              <a:t>, соль, акварель,</a:t>
            </a:r>
          </a:p>
          <a:p>
            <a:r>
              <a:rPr lang="ru-RU" sz="2000" dirty="0" smtClean="0">
                <a:latin typeface="Times New Roman" panose="02020603050405020304" pitchFamily="18" charset="0"/>
                <a:cs typeface="Times New Roman" panose="02020603050405020304" pitchFamily="18" charset="0"/>
              </a:rPr>
              <a:t> баночка с водой, кисть или пипетка.</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333824" y="3532202"/>
            <a:ext cx="4020671" cy="3170099"/>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Для начала нужно нарисовать контур клеем ПВА, затем обильно посыпать солью рисунок. Через 5-7 минут стряхнуть остатки, которые не приклеились.</a:t>
            </a:r>
          </a:p>
          <a:p>
            <a:r>
              <a:rPr lang="ru-RU" sz="2000" dirty="0" smtClean="0">
                <a:latin typeface="Times New Roman" panose="02020603050405020304" pitchFamily="18" charset="0"/>
                <a:cs typeface="Times New Roman" panose="02020603050405020304" pitchFamily="18" charset="0"/>
              </a:rPr>
              <a:t>Кисточкой или пипеткой набрать акварель разведенную водой. Слегка притронуться краской к рисунку. Соленый клей быстро</a:t>
            </a:r>
          </a:p>
          <a:p>
            <a:r>
              <a:rPr lang="ru-RU" sz="2000" dirty="0" smtClean="0">
                <a:latin typeface="Times New Roman" panose="02020603050405020304" pitchFamily="18" charset="0"/>
                <a:cs typeface="Times New Roman" panose="02020603050405020304" pitchFamily="18" charset="0"/>
              </a:rPr>
              <a:t> впитает пигмент.</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982877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 xmlns:a14="http://schemas.microsoft.com/office/drawing/2010/main" val="0"/>
              </a:ext>
            </a:extLst>
          </a:blip>
          <a:srcRect t="16667" r="-3885"/>
          <a:stretch/>
        </p:blipFill>
        <p:spPr>
          <a:xfrm>
            <a:off x="2038348" y="180960"/>
            <a:ext cx="3595969" cy="64101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Рисунок 2"/>
          <p:cNvPicPr>
            <a:picLocks noChangeAspect="1"/>
          </p:cNvPicPr>
          <p:nvPr/>
        </p:nvPicPr>
        <p:blipFill rotWithShape="1">
          <a:blip r:embed="rId3">
            <a:extLst>
              <a:ext uri="{28A0092B-C50C-407E-A947-70E740481C1C}">
                <a14:useLocalDpi xmlns="" xmlns:a14="http://schemas.microsoft.com/office/drawing/2010/main" val="0"/>
              </a:ext>
            </a:extLst>
          </a:blip>
          <a:srcRect t="5687" r="-7451" b="16274"/>
          <a:stretch/>
        </p:blipFill>
        <p:spPr>
          <a:xfrm>
            <a:off x="6518362" y="152016"/>
            <a:ext cx="4002012" cy="6468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093326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92222" y="710119"/>
            <a:ext cx="10982528" cy="60214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 name="Прямоугольник 1"/>
          <p:cNvSpPr/>
          <p:nvPr/>
        </p:nvSpPr>
        <p:spPr>
          <a:xfrm>
            <a:off x="1653989" y="971810"/>
            <a:ext cx="9291918" cy="5693866"/>
          </a:xfrm>
          <a:prstGeom prst="rect">
            <a:avLst/>
          </a:prstGeom>
        </p:spPr>
        <p:txBody>
          <a:bodyPr wrap="square">
            <a:spAutoFit/>
          </a:bodyPr>
          <a:lstStyle/>
          <a:p>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Проведение </a:t>
            </a:r>
            <a:r>
              <a:rPr lang="ru-RU" sz="2600" b="1" dirty="0">
                <a:solidFill>
                  <a:schemeClr val="accent1">
                    <a:lumMod val="75000"/>
                  </a:schemeClr>
                </a:solidFill>
                <a:latin typeface="Times New Roman" panose="02020603050405020304" pitchFamily="18" charset="0"/>
                <a:cs typeface="Times New Roman" panose="02020603050405020304" pitchFamily="18" charset="0"/>
              </a:rPr>
              <a:t>занятий с использованием нетрадиционных техник способствует: -Снятию детских страхов</a:t>
            </a: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a:t>
            </a:r>
          </a:p>
          <a:p>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2600" b="1" dirty="0">
                <a:solidFill>
                  <a:schemeClr val="accent1">
                    <a:lumMod val="75000"/>
                  </a:schemeClr>
                </a:solidFill>
                <a:latin typeface="Times New Roman" panose="02020603050405020304" pitchFamily="18" charset="0"/>
                <a:cs typeface="Times New Roman" panose="02020603050405020304" pitchFamily="18" charset="0"/>
              </a:rPr>
              <a:t>- Развивает уверенность в своих силах; </a:t>
            </a:r>
            <a:endParaRPr lang="ru-RU" sz="2600" b="1" dirty="0" smtClean="0">
              <a:solidFill>
                <a:schemeClr val="accent1">
                  <a:lumMod val="75000"/>
                </a:schemeClr>
              </a:solidFill>
              <a:latin typeface="Times New Roman" panose="02020603050405020304" pitchFamily="18" charset="0"/>
              <a:cs typeface="Times New Roman" panose="02020603050405020304" pitchFamily="18" charset="0"/>
            </a:endParaRPr>
          </a:p>
          <a:p>
            <a:pPr>
              <a:buFontTx/>
              <a:buChar char="-"/>
            </a:pP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Развивает </a:t>
            </a:r>
            <a:r>
              <a:rPr lang="ru-RU" sz="2600" b="1" dirty="0">
                <a:solidFill>
                  <a:schemeClr val="accent1">
                    <a:lumMod val="75000"/>
                  </a:schemeClr>
                </a:solidFill>
                <a:latin typeface="Times New Roman" panose="02020603050405020304" pitchFamily="18" charset="0"/>
                <a:cs typeface="Times New Roman" panose="02020603050405020304" pitchFamily="18" charset="0"/>
              </a:rPr>
              <a:t>пространственное мышление</a:t>
            </a: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a:t>
            </a:r>
          </a:p>
          <a:p>
            <a:pPr>
              <a:buFontTx/>
              <a:buChar char="-"/>
            </a:pP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2600" b="1" dirty="0">
                <a:solidFill>
                  <a:schemeClr val="accent1">
                    <a:lumMod val="75000"/>
                  </a:schemeClr>
                </a:solidFill>
                <a:latin typeface="Times New Roman" panose="02020603050405020304" pitchFamily="18" charset="0"/>
                <a:cs typeface="Times New Roman" panose="02020603050405020304" pitchFamily="18" charset="0"/>
              </a:rPr>
              <a:t>Учит детей свободно выражать свой замысел Побуждает детей к творческим поискам и решениям; </a:t>
            </a:r>
            <a:endParaRPr lang="ru-RU" sz="2600" b="1" dirty="0" smtClean="0">
              <a:solidFill>
                <a:schemeClr val="accent1">
                  <a:lumMod val="75000"/>
                </a:schemeClr>
              </a:solidFill>
              <a:latin typeface="Times New Roman" panose="02020603050405020304" pitchFamily="18" charset="0"/>
              <a:cs typeface="Times New Roman" panose="02020603050405020304" pitchFamily="18" charset="0"/>
            </a:endParaRPr>
          </a:p>
          <a:p>
            <a:pPr>
              <a:buFontTx/>
              <a:buChar char="-"/>
            </a:pP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Учит </a:t>
            </a:r>
            <a:r>
              <a:rPr lang="ru-RU" sz="2600" b="1" dirty="0">
                <a:solidFill>
                  <a:schemeClr val="accent1">
                    <a:lumMod val="75000"/>
                  </a:schemeClr>
                </a:solidFill>
                <a:latin typeface="Times New Roman" panose="02020603050405020304" pitchFamily="18" charset="0"/>
                <a:cs typeface="Times New Roman" panose="02020603050405020304" pitchFamily="18" charset="0"/>
              </a:rPr>
              <a:t>детей работать с разнообразным материалом; </a:t>
            </a:r>
            <a:endParaRPr lang="ru-RU" sz="2600" b="1" dirty="0" smtClean="0">
              <a:solidFill>
                <a:schemeClr val="accent1">
                  <a:lumMod val="75000"/>
                </a:schemeClr>
              </a:solidFill>
              <a:latin typeface="Times New Roman" panose="02020603050405020304" pitchFamily="18" charset="0"/>
              <a:cs typeface="Times New Roman" panose="02020603050405020304" pitchFamily="18" charset="0"/>
            </a:endParaRPr>
          </a:p>
          <a:p>
            <a:pPr>
              <a:buFontTx/>
              <a:buChar char="-"/>
            </a:pP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Развивает </a:t>
            </a:r>
            <a:r>
              <a:rPr lang="ru-RU" sz="2600" b="1" dirty="0">
                <a:solidFill>
                  <a:schemeClr val="accent1">
                    <a:lumMod val="75000"/>
                  </a:schemeClr>
                </a:solidFill>
                <a:latin typeface="Times New Roman" panose="02020603050405020304" pitchFamily="18" charset="0"/>
                <a:cs typeface="Times New Roman" panose="02020603050405020304" pitchFamily="18" charset="0"/>
              </a:rPr>
              <a:t>чувство композиции, ритма,  колорита,   </a:t>
            </a:r>
            <a:r>
              <a:rPr lang="ru-RU" sz="2600" b="1" dirty="0" err="1">
                <a:solidFill>
                  <a:schemeClr val="accent1">
                    <a:lumMod val="75000"/>
                  </a:schemeClr>
                </a:solidFill>
                <a:latin typeface="Times New Roman" panose="02020603050405020304" pitchFamily="18" charset="0"/>
                <a:cs typeface="Times New Roman" panose="02020603050405020304" pitchFamily="18" charset="0"/>
              </a:rPr>
              <a:t>цветовосприятия</a:t>
            </a:r>
            <a:r>
              <a:rPr lang="ru-RU" sz="2600" b="1" dirty="0">
                <a:solidFill>
                  <a:schemeClr val="accent1">
                    <a:lumMod val="75000"/>
                  </a:schemeClr>
                </a:solidFill>
                <a:latin typeface="Times New Roman" panose="02020603050405020304" pitchFamily="18" charset="0"/>
                <a:cs typeface="Times New Roman" panose="02020603050405020304" pitchFamily="18" charset="0"/>
              </a:rPr>
              <a:t> ; чувство фактурности и объёмности</a:t>
            </a: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a:t>
            </a:r>
          </a:p>
          <a:p>
            <a:pPr>
              <a:buFontTx/>
              <a:buChar char="-"/>
            </a:pP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2600" b="1" dirty="0">
                <a:solidFill>
                  <a:schemeClr val="accent1">
                    <a:lumMod val="75000"/>
                  </a:schemeClr>
                </a:solidFill>
                <a:latin typeface="Times New Roman" panose="02020603050405020304" pitchFamily="18" charset="0"/>
                <a:cs typeface="Times New Roman" panose="02020603050405020304" pitchFamily="18" charset="0"/>
              </a:rPr>
              <a:t>Развивает мелкую моторику рук; Развивает творческие способности, воображение и  полёт фантазии; </a:t>
            </a:r>
            <a:endParaRPr lang="ru-RU" sz="2600" b="1" dirty="0" smtClean="0">
              <a:solidFill>
                <a:schemeClr val="accent1">
                  <a:lumMod val="75000"/>
                </a:schemeClr>
              </a:solidFill>
              <a:latin typeface="Times New Roman" panose="02020603050405020304" pitchFamily="18" charset="0"/>
              <a:cs typeface="Times New Roman" panose="02020603050405020304" pitchFamily="18" charset="0"/>
            </a:endParaRPr>
          </a:p>
          <a:p>
            <a:pPr>
              <a:buFontTx/>
              <a:buChar char="-"/>
            </a:pPr>
            <a:r>
              <a:rPr lang="ru-RU" sz="2600" b="1" dirty="0" smtClean="0">
                <a:solidFill>
                  <a:schemeClr val="accent1">
                    <a:lumMod val="75000"/>
                  </a:schemeClr>
                </a:solidFill>
                <a:latin typeface="Times New Roman" panose="02020603050405020304" pitchFamily="18" charset="0"/>
                <a:cs typeface="Times New Roman" panose="02020603050405020304" pitchFamily="18" charset="0"/>
              </a:rPr>
              <a:t>Во </a:t>
            </a:r>
            <a:r>
              <a:rPr lang="ru-RU" sz="2600" b="1" dirty="0">
                <a:solidFill>
                  <a:schemeClr val="accent1">
                    <a:lumMod val="75000"/>
                  </a:schemeClr>
                </a:solidFill>
                <a:latin typeface="Times New Roman" panose="02020603050405020304" pitchFamily="18" charset="0"/>
                <a:cs typeface="Times New Roman" panose="02020603050405020304" pitchFamily="18" charset="0"/>
              </a:rPr>
              <a:t>время работы дети получают эстетическое удовольствие.</a:t>
            </a:r>
          </a:p>
        </p:txBody>
      </p:sp>
    </p:spTree>
    <p:extLst>
      <p:ext uri="{BB962C8B-B14F-4D97-AF65-F5344CB8AC3E}">
        <p14:creationId xmlns="" xmlns:p14="http://schemas.microsoft.com/office/powerpoint/2010/main" val="3812860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68013" y="604684"/>
            <a:ext cx="9335729" cy="56928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 name="Прямоугольник 1"/>
          <p:cNvSpPr/>
          <p:nvPr/>
        </p:nvSpPr>
        <p:spPr>
          <a:xfrm>
            <a:off x="2510059" y="604684"/>
            <a:ext cx="8651636" cy="5509200"/>
          </a:xfrm>
          <a:prstGeom prst="rect">
            <a:avLst/>
          </a:prstGeom>
        </p:spPr>
        <p:txBody>
          <a:bodyPr wrap="square">
            <a:spAutoFit/>
          </a:bodyPr>
          <a:lstStyle/>
          <a:p>
            <a:r>
              <a:rPr lang="ru-RU" sz="4000" b="1" dirty="0" smtClean="0">
                <a:solidFill>
                  <a:srgbClr val="FF0000"/>
                </a:solidFill>
                <a:latin typeface="Times New Roman" panose="02020603050405020304" pitchFamily="18" charset="0"/>
                <a:cs typeface="Times New Roman" panose="02020603050405020304" pitchFamily="18" charset="0"/>
              </a:rPr>
              <a:t>                     Задачи:</a:t>
            </a:r>
            <a:endParaRPr lang="en-US" sz="4000"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sz="2400" b="1" dirty="0" smtClean="0">
                <a:latin typeface="Times New Roman" panose="02020603050405020304" pitchFamily="18" charset="0"/>
                <a:cs typeface="Times New Roman" panose="02020603050405020304" pitchFamily="18" charset="0"/>
              </a:rPr>
              <a:t>Расширять </a:t>
            </a:r>
            <a:r>
              <a:rPr lang="ru-RU" sz="2400" b="1" dirty="0">
                <a:latin typeface="Times New Roman" panose="02020603050405020304" pitchFamily="18" charset="0"/>
                <a:cs typeface="Times New Roman" panose="02020603050405020304" pitchFamily="18" charset="0"/>
              </a:rPr>
              <a:t>представления о многообразии нетрадиционных техник рисования.</a:t>
            </a:r>
          </a:p>
          <a:p>
            <a:pPr marL="285750" indent="-285750">
              <a:buFont typeface="Wingdings" panose="05000000000000000000" pitchFamily="2" charset="2"/>
              <a:buChar char="v"/>
            </a:pPr>
            <a:r>
              <a:rPr lang="ru-RU" sz="2400" b="1" dirty="0">
                <a:latin typeface="Times New Roman" panose="02020603050405020304" pitchFamily="18" charset="0"/>
                <a:cs typeface="Times New Roman" panose="02020603050405020304" pitchFamily="18" charset="0"/>
              </a:rPr>
              <a:t>Формировать эстетическое отношение к окружающей действительности на основе ознакомления с нетрадиционными техниками рисования.</a:t>
            </a:r>
          </a:p>
          <a:p>
            <a:pPr marL="285750" indent="-285750">
              <a:buFont typeface="Wingdings" panose="05000000000000000000" pitchFamily="2" charset="2"/>
              <a:buChar char="v"/>
            </a:pPr>
            <a:r>
              <a:rPr lang="ru-RU" sz="2400" b="1" dirty="0">
                <a:latin typeface="Times New Roman" panose="02020603050405020304" pitchFamily="18" charset="0"/>
                <a:cs typeface="Times New Roman" panose="02020603050405020304" pitchFamily="18" charset="0"/>
              </a:rPr>
              <a:t>Создать условия для свободного экспериментирования с нетрадиционными художественными материалами и инструментами.</a:t>
            </a:r>
          </a:p>
          <a:p>
            <a:pPr marL="285750" indent="-285750">
              <a:buFont typeface="Wingdings" panose="05000000000000000000" pitchFamily="2" charset="2"/>
              <a:buChar char="v"/>
            </a:pPr>
            <a:r>
              <a:rPr lang="ru-RU" sz="2400" b="1" dirty="0">
                <a:latin typeface="Times New Roman" panose="02020603050405020304" pitchFamily="18" charset="0"/>
                <a:cs typeface="Times New Roman" panose="02020603050405020304" pitchFamily="18" charset="0"/>
              </a:rPr>
              <a:t>Формировать эстетический вкус, творчество, фантазию. </a:t>
            </a:r>
          </a:p>
          <a:p>
            <a:pPr marL="285750" indent="-285750">
              <a:buFont typeface="Wingdings" panose="05000000000000000000" pitchFamily="2" charset="2"/>
              <a:buChar char="v"/>
            </a:pPr>
            <a:r>
              <a:rPr lang="ru-RU" sz="2400" b="1" dirty="0">
                <a:latin typeface="Times New Roman" panose="02020603050405020304" pitchFamily="18" charset="0"/>
                <a:cs typeface="Times New Roman" panose="02020603050405020304" pitchFamily="18" charset="0"/>
              </a:rPr>
              <a:t>Развивать ассоциативное мышление и любознательность, наблюдательность и воображение.</a:t>
            </a:r>
          </a:p>
          <a:p>
            <a:pPr marL="285750" indent="-285750">
              <a:buFont typeface="Wingdings" panose="05000000000000000000" pitchFamily="2" charset="2"/>
              <a:buChar char="v"/>
            </a:pPr>
            <a:r>
              <a:rPr lang="ru-RU" sz="2400" b="1" dirty="0">
                <a:latin typeface="Times New Roman" panose="02020603050405020304" pitchFamily="18" charset="0"/>
                <a:cs typeface="Times New Roman" panose="02020603050405020304" pitchFamily="18" charset="0"/>
              </a:rPr>
              <a:t>Совершенствовать технические умения и навыки рисования. </a:t>
            </a:r>
          </a:p>
        </p:txBody>
      </p:sp>
    </p:spTree>
    <p:extLst>
      <p:ext uri="{BB962C8B-B14F-4D97-AF65-F5344CB8AC3E}">
        <p14:creationId xmlns="" xmlns:p14="http://schemas.microsoft.com/office/powerpoint/2010/main" val="297349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1400" y="338231"/>
            <a:ext cx="10515600" cy="1325563"/>
          </a:xfrm>
        </p:spPr>
        <p:txBody>
          <a:bodyPr/>
          <a:lstStyle/>
          <a:p>
            <a:r>
              <a:rPr lang="ru-RU" dirty="0" smtClean="0">
                <a:solidFill>
                  <a:srgbClr val="FF0000"/>
                </a:solidFill>
                <a:latin typeface="Arial Black" panose="020B0A04020102020204" pitchFamily="34" charset="0"/>
              </a:rPr>
              <a:t>Наши достижения</a:t>
            </a:r>
            <a:endParaRPr lang="ru-RU" dirty="0">
              <a:solidFill>
                <a:srgbClr val="FF0000"/>
              </a:solidFill>
              <a:latin typeface="Arial Black" panose="020B0A04020102020204" pitchFamily="34" charset="0"/>
            </a:endParaRPr>
          </a:p>
        </p:txBody>
      </p:sp>
      <p:pic>
        <p:nvPicPr>
          <p:cNvPr id="6" name="Рисунок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769609" y="2086742"/>
            <a:ext cx="1905000" cy="2546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726972" y="2086742"/>
            <a:ext cx="1905000" cy="25141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Рисунок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596900" y="3645604"/>
            <a:ext cx="2202078" cy="2840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309592" y="2075604"/>
            <a:ext cx="2351638" cy="30275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Рисунок 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092330" y="2075604"/>
            <a:ext cx="2059683" cy="25363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Рисунок 10"/>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49821" y="1952587"/>
            <a:ext cx="2391388" cy="3386035"/>
          </a:xfrm>
          <a:prstGeom prst="rect">
            <a:avLst/>
          </a:prstGeom>
        </p:spPr>
      </p:pic>
      <p:pic>
        <p:nvPicPr>
          <p:cNvPr id="3" name="Рисунок 2"/>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542594" y="3670123"/>
            <a:ext cx="2463460" cy="30029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Рисунок 3"/>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6092408" y="3645604"/>
            <a:ext cx="3297014" cy="27446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Рисунок 1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251952" y="3481423"/>
            <a:ext cx="2290642" cy="3243386"/>
          </a:xfrm>
          <a:prstGeom prst="rect">
            <a:avLst/>
          </a:prstGeom>
        </p:spPr>
      </p:pic>
    </p:spTree>
    <p:extLst>
      <p:ext uri="{BB962C8B-B14F-4D97-AF65-F5344CB8AC3E}">
        <p14:creationId xmlns="" xmlns:p14="http://schemas.microsoft.com/office/powerpoint/2010/main" val="19159505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1187" y="1572661"/>
            <a:ext cx="7551174" cy="3970318"/>
          </a:xfrm>
          <a:prstGeom prst="rect">
            <a:avLst/>
          </a:prstGeom>
          <a:noFill/>
        </p:spPr>
        <p:txBody>
          <a:bodyPr wrap="square" rtlCol="0">
            <a:spAutoFit/>
          </a:bodyPr>
          <a:lstStyle/>
          <a:p>
            <a:r>
              <a:rPr lang="ru-RU" sz="3600" b="1" dirty="0">
                <a:solidFill>
                  <a:srgbClr val="FF0000"/>
                </a:solidFill>
                <a:latin typeface="Times New Roman" panose="02020603050405020304" pitchFamily="18" charset="0"/>
                <a:cs typeface="Times New Roman" panose="02020603050405020304" pitchFamily="18" charset="0"/>
              </a:rPr>
              <a:t>«Обучить творчеству нельзя, </a:t>
            </a:r>
            <a:endParaRPr lang="ru-RU" sz="3600" b="1" dirty="0" smtClean="0">
              <a:solidFill>
                <a:srgbClr val="FF0000"/>
              </a:solidFill>
              <a:latin typeface="Times New Roman" panose="02020603050405020304" pitchFamily="18" charset="0"/>
              <a:cs typeface="Times New Roman" panose="02020603050405020304" pitchFamily="18" charset="0"/>
            </a:endParaRPr>
          </a:p>
          <a:p>
            <a:r>
              <a:rPr lang="ru-RU" sz="3600" b="1" dirty="0" smtClean="0">
                <a:solidFill>
                  <a:srgbClr val="FF0000"/>
                </a:solidFill>
                <a:latin typeface="Times New Roman" panose="02020603050405020304" pitchFamily="18" charset="0"/>
                <a:cs typeface="Times New Roman" panose="02020603050405020304" pitchFamily="18" charset="0"/>
              </a:rPr>
              <a:t>но </a:t>
            </a:r>
            <a:r>
              <a:rPr lang="ru-RU" sz="3600" b="1" dirty="0">
                <a:solidFill>
                  <a:srgbClr val="FF0000"/>
                </a:solidFill>
                <a:latin typeface="Times New Roman" panose="02020603050405020304" pitchFamily="18" charset="0"/>
                <a:cs typeface="Times New Roman" panose="02020603050405020304" pitchFamily="18" charset="0"/>
              </a:rPr>
              <a:t>это вовсе не значит, </a:t>
            </a:r>
            <a:endParaRPr lang="ru-RU" sz="3600" b="1" dirty="0" smtClean="0">
              <a:solidFill>
                <a:srgbClr val="FF0000"/>
              </a:solidFill>
              <a:latin typeface="Times New Roman" panose="02020603050405020304" pitchFamily="18" charset="0"/>
              <a:cs typeface="Times New Roman" panose="02020603050405020304" pitchFamily="18" charset="0"/>
            </a:endParaRPr>
          </a:p>
          <a:p>
            <a:r>
              <a:rPr lang="ru-RU" sz="3600" b="1" dirty="0" smtClean="0">
                <a:solidFill>
                  <a:srgbClr val="FF0000"/>
                </a:solidFill>
                <a:latin typeface="Times New Roman" panose="02020603050405020304" pitchFamily="18" charset="0"/>
                <a:cs typeface="Times New Roman" panose="02020603050405020304" pitchFamily="18" charset="0"/>
              </a:rPr>
              <a:t>что </a:t>
            </a:r>
            <a:r>
              <a:rPr lang="ru-RU" sz="3600" b="1" dirty="0">
                <a:solidFill>
                  <a:srgbClr val="FF0000"/>
                </a:solidFill>
                <a:latin typeface="Times New Roman" panose="02020603050405020304" pitchFamily="18" charset="0"/>
                <a:cs typeface="Times New Roman" panose="02020603050405020304" pitchFamily="18" charset="0"/>
              </a:rPr>
              <a:t>нельзя воспитателю </a:t>
            </a:r>
            <a:r>
              <a:rPr lang="ru-RU" sz="3600" b="1" dirty="0" smtClean="0">
                <a:solidFill>
                  <a:srgbClr val="FF0000"/>
                </a:solidFill>
                <a:latin typeface="Times New Roman" panose="02020603050405020304" pitchFamily="18" charset="0"/>
                <a:cs typeface="Times New Roman" panose="02020603050405020304" pitchFamily="18" charset="0"/>
              </a:rPr>
              <a:t>содействовать</a:t>
            </a:r>
          </a:p>
          <a:p>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a:solidFill>
                  <a:srgbClr val="FF0000"/>
                </a:solidFill>
                <a:latin typeface="Times New Roman" panose="02020603050405020304" pitchFamily="18" charset="0"/>
                <a:cs typeface="Times New Roman" panose="02020603050405020304" pitchFamily="18" charset="0"/>
              </a:rPr>
              <a:t>его образованию и проявлению».</a:t>
            </a:r>
          </a:p>
          <a:p>
            <a:endParaRPr lang="ru-RU" sz="3600" b="1" dirty="0">
              <a:solidFill>
                <a:srgbClr val="FF0000"/>
              </a:solidFill>
              <a:latin typeface="Times New Roman" panose="02020603050405020304" pitchFamily="18" charset="0"/>
              <a:cs typeface="Times New Roman" panose="02020603050405020304" pitchFamily="18" charset="0"/>
            </a:endParaRPr>
          </a:p>
          <a:p>
            <a:r>
              <a:rPr lang="ru-RU" sz="3600" b="1" dirty="0" smtClean="0">
                <a:solidFill>
                  <a:srgbClr val="FF0000"/>
                </a:solidFill>
                <a:latin typeface="Times New Roman" panose="02020603050405020304" pitchFamily="18" charset="0"/>
                <a:cs typeface="Times New Roman" panose="02020603050405020304" pitchFamily="18" charset="0"/>
              </a:rPr>
              <a:t>                                Выготский </a:t>
            </a:r>
            <a:r>
              <a:rPr lang="ru-RU" sz="3600" b="1" dirty="0">
                <a:solidFill>
                  <a:srgbClr val="FF0000"/>
                </a:solidFill>
                <a:latin typeface="Times New Roman" panose="02020603050405020304" pitchFamily="18" charset="0"/>
                <a:cs typeface="Times New Roman" panose="02020603050405020304" pitchFamily="18" charset="0"/>
              </a:rPr>
              <a:t>Л.С</a:t>
            </a:r>
          </a:p>
        </p:txBody>
      </p:sp>
    </p:spTree>
    <p:extLst>
      <p:ext uri="{BB962C8B-B14F-4D97-AF65-F5344CB8AC3E}">
        <p14:creationId xmlns="" xmlns:p14="http://schemas.microsoft.com/office/powerpoint/2010/main" val="1926913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 xmlns:a14="http://schemas.microsoft.com/office/drawing/2010/main" val="0"/>
              </a:ext>
            </a:extLst>
          </a:blip>
          <a:srcRect l="6573" t="14648"/>
          <a:stretch/>
        </p:blipFill>
        <p:spPr>
          <a:xfrm>
            <a:off x="1721794" y="402285"/>
            <a:ext cx="8772705" cy="60108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46737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393577" y="363072"/>
            <a:ext cx="7893423" cy="17346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393577" y="343417"/>
            <a:ext cx="7960659" cy="1754326"/>
          </a:xfrm>
          <a:prstGeom prst="rect">
            <a:avLst/>
          </a:prstGeom>
        </p:spPr>
        <p:txBody>
          <a:bodyPr wrap="square">
            <a:spAutoFit/>
          </a:bodyPr>
          <a:lstStyle/>
          <a:p>
            <a:pPr algn="ctr"/>
            <a:r>
              <a:rPr lang="ru-RU" sz="3600" b="1" dirty="0">
                <a:solidFill>
                  <a:srgbClr val="FF0000"/>
                </a:solidFill>
                <a:latin typeface="Times New Roman" panose="02020603050405020304" pitchFamily="18" charset="0"/>
                <a:cs typeface="Times New Roman" panose="02020603050405020304" pitchFamily="18" charset="0"/>
              </a:rPr>
              <a:t>Система работы по развитию творческих способностей дошкольников </a:t>
            </a:r>
            <a:endParaRPr lang="ru-RU" sz="3600" dirty="0">
              <a:solidFill>
                <a:srgbClr val="FF0000"/>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8369784" y="3016646"/>
            <a:ext cx="2788024" cy="36377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3" name="Прямоугольник 2"/>
          <p:cNvSpPr/>
          <p:nvPr/>
        </p:nvSpPr>
        <p:spPr>
          <a:xfrm>
            <a:off x="8517702" y="3190233"/>
            <a:ext cx="2492188" cy="3416320"/>
          </a:xfrm>
          <a:prstGeom prst="rect">
            <a:avLst/>
          </a:prstGeom>
        </p:spPr>
        <p:txBody>
          <a:bodyPr wrap="square">
            <a:spAutoFit/>
          </a:bodyPr>
          <a:lstStyle/>
          <a:p>
            <a:pPr algn="ctr">
              <a:defRPr/>
            </a:pPr>
            <a:r>
              <a:rPr lang="ru-RU" b="1" u="sng" dirty="0">
                <a:latin typeface="Times New Roman" pitchFamily="18" charset="0"/>
                <a:cs typeface="Times New Roman" pitchFamily="18" charset="0"/>
              </a:rPr>
              <a:t>Работа с детьми:</a:t>
            </a:r>
          </a:p>
          <a:p>
            <a:pPr algn="ctr" fontAlgn="auto">
              <a:spcBef>
                <a:spcPts val="0"/>
              </a:spcBef>
              <a:spcAft>
                <a:spcPts val="0"/>
              </a:spcAft>
              <a:defRPr/>
            </a:pPr>
            <a:endParaRPr lang="ru-RU" b="1" dirty="0">
              <a:latin typeface="Times New Roman" pitchFamily="18" charset="0"/>
              <a:cs typeface="Times New Roman" pitchFamily="18" charset="0"/>
            </a:endParaRPr>
          </a:p>
          <a:p>
            <a:pPr algn="ctr">
              <a:defRPr/>
            </a:pPr>
            <a:r>
              <a:rPr lang="ru-RU" b="1" dirty="0">
                <a:latin typeface="Times New Roman" pitchFamily="18" charset="0"/>
                <a:cs typeface="Times New Roman" pitchFamily="18" charset="0"/>
              </a:rPr>
              <a:t>Непосредственно образовательная деятельность  </a:t>
            </a:r>
          </a:p>
          <a:p>
            <a:pPr algn="ctr">
              <a:spcBef>
                <a:spcPts val="0"/>
              </a:spcBef>
              <a:defRPr/>
            </a:pPr>
            <a:endParaRPr lang="ru-RU" b="1" dirty="0">
              <a:latin typeface="Times New Roman" pitchFamily="18" charset="0"/>
              <a:cs typeface="Times New Roman" pitchFamily="18" charset="0"/>
            </a:endParaRPr>
          </a:p>
          <a:p>
            <a:pPr algn="ctr">
              <a:defRPr/>
            </a:pPr>
            <a:r>
              <a:rPr lang="ru-RU" b="1" dirty="0">
                <a:latin typeface="Times New Roman" pitchFamily="18" charset="0"/>
                <a:cs typeface="Times New Roman" pitchFamily="18" charset="0"/>
              </a:rPr>
              <a:t>Совместная деятельность воспитателя с детьми </a:t>
            </a:r>
          </a:p>
          <a:p>
            <a:pPr algn="ctr">
              <a:spcBef>
                <a:spcPts val="0"/>
              </a:spcBef>
              <a:defRPr/>
            </a:pPr>
            <a:endParaRPr lang="ru-RU" b="1" dirty="0">
              <a:latin typeface="Times New Roman" pitchFamily="18" charset="0"/>
              <a:cs typeface="Times New Roman" pitchFamily="18" charset="0"/>
            </a:endParaRPr>
          </a:p>
          <a:p>
            <a:pPr algn="ctr">
              <a:defRPr/>
            </a:pPr>
            <a:r>
              <a:rPr lang="ru-RU" b="1" dirty="0">
                <a:latin typeface="Times New Roman" pitchFamily="18" charset="0"/>
                <a:cs typeface="Times New Roman" pitchFamily="18" charset="0"/>
              </a:rPr>
              <a:t>Самостоятельная детская деятельность</a:t>
            </a:r>
          </a:p>
        </p:txBody>
      </p:sp>
      <p:sp>
        <p:nvSpPr>
          <p:cNvPr id="9" name="Скругленный прямоугольник 8"/>
          <p:cNvSpPr/>
          <p:nvPr/>
        </p:nvSpPr>
        <p:spPr>
          <a:xfrm>
            <a:off x="1177741" y="3005005"/>
            <a:ext cx="2658034" cy="21990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0" name="Скругленный прямоугольник 9"/>
          <p:cNvSpPr/>
          <p:nvPr/>
        </p:nvSpPr>
        <p:spPr>
          <a:xfrm>
            <a:off x="4131611" y="2996368"/>
            <a:ext cx="3957916" cy="352705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5" name="Прямоугольник 4"/>
          <p:cNvSpPr/>
          <p:nvPr/>
        </p:nvSpPr>
        <p:spPr>
          <a:xfrm>
            <a:off x="1153515" y="3127379"/>
            <a:ext cx="2774576" cy="2031325"/>
          </a:xfrm>
          <a:prstGeom prst="rect">
            <a:avLst/>
          </a:prstGeom>
        </p:spPr>
        <p:txBody>
          <a:bodyPr wrap="square">
            <a:spAutoFit/>
          </a:bodyPr>
          <a:lstStyle/>
          <a:p>
            <a:pPr algn="ctr">
              <a:defRPr/>
            </a:pPr>
            <a:r>
              <a:rPr lang="ru-RU" b="1" u="sng" dirty="0">
                <a:latin typeface="Times New Roman" pitchFamily="18" charset="0"/>
                <a:cs typeface="Times New Roman" pitchFamily="18" charset="0"/>
              </a:rPr>
              <a:t>Повышение компетентности педагогов:</a:t>
            </a:r>
          </a:p>
          <a:p>
            <a:pPr algn="ctr">
              <a:defRPr/>
            </a:pPr>
            <a:endParaRPr lang="ru-RU" b="1" dirty="0">
              <a:latin typeface="Times New Roman" pitchFamily="18" charset="0"/>
              <a:cs typeface="Times New Roman" pitchFamily="18" charset="0"/>
            </a:endParaRPr>
          </a:p>
          <a:p>
            <a:pPr algn="ctr">
              <a:defRPr/>
            </a:pPr>
            <a:r>
              <a:rPr lang="ru-RU" b="1" dirty="0">
                <a:latin typeface="Times New Roman" pitchFamily="18" charset="0"/>
                <a:cs typeface="Times New Roman" pitchFamily="18" charset="0"/>
              </a:rPr>
              <a:t>консультации;</a:t>
            </a:r>
          </a:p>
          <a:p>
            <a:pPr algn="ctr">
              <a:defRPr/>
            </a:pPr>
            <a:r>
              <a:rPr lang="ru-RU" b="1" dirty="0">
                <a:latin typeface="Times New Roman" pitchFamily="18" charset="0"/>
                <a:cs typeface="Times New Roman" pitchFamily="18" charset="0"/>
              </a:rPr>
              <a:t>круглый стол </a:t>
            </a:r>
            <a:r>
              <a:rPr lang="ru-RU" b="1" dirty="0" smtClean="0">
                <a:latin typeface="Times New Roman" pitchFamily="18" charset="0"/>
                <a:cs typeface="Times New Roman" pitchFamily="18" charset="0"/>
              </a:rPr>
              <a:t>, мастер-класс и т.п.</a:t>
            </a:r>
            <a:endParaRPr lang="ru-RU" b="1" dirty="0">
              <a:latin typeface="Times New Roman" pitchFamily="18" charset="0"/>
              <a:cs typeface="Times New Roman" pitchFamily="18" charset="0"/>
            </a:endParaRPr>
          </a:p>
        </p:txBody>
      </p:sp>
      <p:sp>
        <p:nvSpPr>
          <p:cNvPr id="6" name="Прямоугольник 5"/>
          <p:cNvSpPr/>
          <p:nvPr/>
        </p:nvSpPr>
        <p:spPr>
          <a:xfrm>
            <a:off x="4131611" y="3190233"/>
            <a:ext cx="3998259" cy="3139321"/>
          </a:xfrm>
          <a:prstGeom prst="rect">
            <a:avLst/>
          </a:prstGeom>
        </p:spPr>
        <p:txBody>
          <a:bodyPr wrap="square">
            <a:spAutoFit/>
          </a:bodyPr>
          <a:lstStyle/>
          <a:p>
            <a:pPr marL="109728">
              <a:defRPr/>
            </a:pPr>
            <a:r>
              <a:rPr lang="ru-RU" b="1" u="sng" dirty="0">
                <a:latin typeface="Times New Roman" pitchFamily="18" charset="0"/>
                <a:cs typeface="Times New Roman" pitchFamily="18" charset="0"/>
              </a:rPr>
              <a:t>Взаимодействие с родителями:</a:t>
            </a:r>
          </a:p>
          <a:p>
            <a:pPr marL="109728">
              <a:defRPr/>
            </a:pPr>
            <a:endParaRPr lang="ru-RU" b="1" dirty="0">
              <a:latin typeface="Times New Roman" pitchFamily="18" charset="0"/>
              <a:cs typeface="Times New Roman" pitchFamily="18" charset="0"/>
            </a:endParaRPr>
          </a:p>
          <a:p>
            <a:pPr marL="109728">
              <a:defRPr/>
            </a:pPr>
            <a:r>
              <a:rPr lang="ru-RU" b="1" dirty="0">
                <a:latin typeface="Times New Roman" pitchFamily="18" charset="0"/>
                <a:cs typeface="Times New Roman" pitchFamily="18" charset="0"/>
              </a:rPr>
              <a:t>родительские собрания; </a:t>
            </a:r>
          </a:p>
          <a:p>
            <a:pPr marL="109728">
              <a:defRPr/>
            </a:pPr>
            <a:r>
              <a:rPr lang="ru-RU" b="1" dirty="0">
                <a:latin typeface="Times New Roman" pitchFamily="18" charset="0"/>
                <a:cs typeface="Times New Roman" pitchFamily="18" charset="0"/>
              </a:rPr>
              <a:t>анкетирование родителей; </a:t>
            </a:r>
          </a:p>
          <a:p>
            <a:pPr marL="109728">
              <a:defRPr/>
            </a:pPr>
            <a:r>
              <a:rPr lang="ru-RU" b="1" dirty="0">
                <a:latin typeface="Times New Roman" pitchFamily="18" charset="0"/>
                <a:cs typeface="Times New Roman" pitchFamily="18" charset="0"/>
              </a:rPr>
              <a:t>консультации; </a:t>
            </a:r>
          </a:p>
          <a:p>
            <a:pPr marL="109728">
              <a:defRPr/>
            </a:pPr>
            <a:r>
              <a:rPr lang="ru-RU" b="1" dirty="0">
                <a:latin typeface="Times New Roman" pitchFamily="18" charset="0"/>
                <a:cs typeface="Times New Roman" pitchFamily="18" charset="0"/>
              </a:rPr>
              <a:t>наглядная информация</a:t>
            </a:r>
            <a:r>
              <a:rPr lang="ru-RU" b="1" dirty="0" smtClean="0">
                <a:latin typeface="Times New Roman" pitchFamily="18" charset="0"/>
                <a:cs typeface="Times New Roman" pitchFamily="18" charset="0"/>
              </a:rPr>
              <a:t>;</a:t>
            </a:r>
          </a:p>
          <a:p>
            <a:pPr marL="109728">
              <a:defRPr/>
            </a:pPr>
            <a:r>
              <a:rPr lang="ru-RU" b="1" dirty="0" smtClean="0">
                <a:latin typeface="Times New Roman" pitchFamily="18" charset="0"/>
                <a:cs typeface="Times New Roman" pitchFamily="18" charset="0"/>
              </a:rPr>
              <a:t>Выставки, конкурсы</a:t>
            </a:r>
            <a:endParaRPr lang="ru-RU" b="1" dirty="0">
              <a:latin typeface="Times New Roman" pitchFamily="18" charset="0"/>
              <a:cs typeface="Times New Roman" pitchFamily="18" charset="0"/>
            </a:endParaRPr>
          </a:p>
          <a:p>
            <a:pPr marL="109728">
              <a:defRPr/>
            </a:pPr>
            <a:r>
              <a:rPr lang="ru-RU" b="1" dirty="0">
                <a:latin typeface="Times New Roman" pitchFamily="18" charset="0"/>
                <a:cs typeface="Times New Roman" pitchFamily="18" charset="0"/>
              </a:rPr>
              <a:t>открытые занятия  для родителей;</a:t>
            </a:r>
          </a:p>
          <a:p>
            <a:pPr marL="109728">
              <a:defRPr/>
            </a:pPr>
            <a:r>
              <a:rPr lang="ru-RU" b="1" dirty="0">
                <a:latin typeface="Times New Roman" pitchFamily="18" charset="0"/>
                <a:cs typeface="Times New Roman" pitchFamily="18" charset="0"/>
              </a:rPr>
              <a:t>привлечение родителей к изготовлению игр и пособий;</a:t>
            </a:r>
          </a:p>
          <a:p>
            <a:pPr marL="109728">
              <a:defRPr/>
            </a:pPr>
            <a:r>
              <a:rPr lang="ru-RU" b="1" dirty="0">
                <a:latin typeface="Times New Roman" pitchFamily="18" charset="0"/>
                <a:cs typeface="Times New Roman" pitchFamily="18" charset="0"/>
              </a:rPr>
              <a:t>библиотека для родителей.</a:t>
            </a:r>
          </a:p>
        </p:txBody>
      </p:sp>
      <p:sp>
        <p:nvSpPr>
          <p:cNvPr id="11" name="Стрелка вниз 10"/>
          <p:cNvSpPr/>
          <p:nvPr/>
        </p:nvSpPr>
        <p:spPr>
          <a:xfrm>
            <a:off x="2540803" y="2217602"/>
            <a:ext cx="414618" cy="658906"/>
          </a:xfrm>
          <a:prstGeom prst="downArrow">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Стрелка вниз 11"/>
          <p:cNvSpPr/>
          <p:nvPr/>
        </p:nvSpPr>
        <p:spPr>
          <a:xfrm>
            <a:off x="5674658" y="2218766"/>
            <a:ext cx="443753" cy="701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5674658" y="2218765"/>
            <a:ext cx="443753" cy="7014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a:off x="8888507" y="2218766"/>
            <a:ext cx="457200" cy="7014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230047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762" y="1169894"/>
            <a:ext cx="6552050" cy="707886"/>
          </a:xfrm>
          <a:prstGeom prst="rect">
            <a:avLst/>
          </a:prstGeom>
          <a:noFill/>
        </p:spPr>
        <p:txBody>
          <a:bodyPr wrap="none" rtlCol="0">
            <a:spAutoFit/>
          </a:bodyPr>
          <a:lstStyle/>
          <a:p>
            <a:r>
              <a:rPr lang="ru-RU" sz="4000" b="1" dirty="0" smtClean="0">
                <a:solidFill>
                  <a:srgbClr val="FF0000"/>
                </a:solidFill>
                <a:latin typeface="Times New Roman" panose="02020603050405020304" pitchFamily="18" charset="0"/>
                <a:cs typeface="Times New Roman" panose="02020603050405020304" pitchFamily="18" charset="0"/>
              </a:rPr>
              <a:t>РАБОТА С ПЕДАГОГАМИ</a:t>
            </a:r>
            <a:endParaRPr lang="ru-RU" sz="4000" b="1"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87353" y="2280838"/>
            <a:ext cx="5605341" cy="42040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4446" y="2280838"/>
            <a:ext cx="5605341" cy="42040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883923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42168" y="296439"/>
            <a:ext cx="7145311" cy="707886"/>
          </a:xfrm>
          <a:prstGeom prst="rect">
            <a:avLst/>
          </a:prstGeom>
        </p:spPr>
        <p:txBody>
          <a:bodyPr wrap="square">
            <a:spAutoFit/>
          </a:bodyPr>
          <a:lstStyle/>
          <a:p>
            <a:r>
              <a:rPr lang="ru-RU" sz="4000" b="1" i="0" dirty="0" smtClean="0">
                <a:solidFill>
                  <a:srgbClr val="FF0000"/>
                </a:solidFill>
                <a:effectLst/>
                <a:latin typeface="Times New Roman" panose="02020603050405020304" pitchFamily="18" charset="0"/>
                <a:cs typeface="Times New Roman" panose="02020603050405020304" pitchFamily="18" charset="0"/>
              </a:rPr>
              <a:t>Работа с родителями:</a:t>
            </a:r>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8052" y="1085327"/>
            <a:ext cx="4307331" cy="28081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12005" y="4055485"/>
            <a:ext cx="4660794" cy="26216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89616" y="3964238"/>
            <a:ext cx="4006385" cy="2712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rotWithShape="1">
          <a:blip r:embed="rId5" cstate="print">
            <a:extLst>
              <a:ext uri="{28A0092B-C50C-407E-A947-70E740481C1C}">
                <a14:useLocalDpi xmlns="" xmlns:a14="http://schemas.microsoft.com/office/drawing/2010/main" val="0"/>
              </a:ext>
            </a:extLst>
          </a:blip>
          <a:srcRect b="-9801"/>
          <a:stretch/>
        </p:blipFill>
        <p:spPr>
          <a:xfrm>
            <a:off x="8291702" y="1100256"/>
            <a:ext cx="3724300" cy="2793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Рисунок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70280" y="1100256"/>
            <a:ext cx="3373505" cy="27932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786836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6506" y="282389"/>
            <a:ext cx="4804200" cy="707886"/>
          </a:xfrm>
          <a:prstGeom prst="rect">
            <a:avLst/>
          </a:prstGeom>
          <a:noFill/>
        </p:spPr>
        <p:txBody>
          <a:bodyPr wrap="none" rtlCol="0">
            <a:spAutoFit/>
          </a:bodyPr>
          <a:lstStyle/>
          <a:p>
            <a:r>
              <a:rPr lang="ru-RU" sz="4000" b="1" dirty="0" smtClean="0">
                <a:solidFill>
                  <a:srgbClr val="FF0000"/>
                </a:solidFill>
                <a:latin typeface="Times New Roman" panose="02020603050405020304" pitchFamily="18" charset="0"/>
                <a:cs typeface="Times New Roman" panose="02020603050405020304" pitchFamily="18" charset="0"/>
              </a:rPr>
              <a:t>Развивающая среда</a:t>
            </a:r>
            <a:endParaRPr lang="ru-RU" sz="4000" b="1"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5156" y="1451429"/>
            <a:ext cx="5609181" cy="508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16200000">
            <a:off x="6580707" y="998281"/>
            <a:ext cx="5080000" cy="5986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937289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43001" y="833717"/>
            <a:ext cx="5204012" cy="58977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 name="Прямоугольник 4"/>
          <p:cNvSpPr/>
          <p:nvPr/>
        </p:nvSpPr>
        <p:spPr>
          <a:xfrm>
            <a:off x="6987988" y="833718"/>
            <a:ext cx="4397188" cy="4316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 name="Прямоугольник 1"/>
          <p:cNvSpPr/>
          <p:nvPr/>
        </p:nvSpPr>
        <p:spPr>
          <a:xfrm>
            <a:off x="1259542" y="1099144"/>
            <a:ext cx="5087471" cy="5632311"/>
          </a:xfrm>
          <a:prstGeom prst="rect">
            <a:avLst/>
          </a:prstGeom>
        </p:spPr>
        <p:txBody>
          <a:bodyPr wrap="square">
            <a:spAutoFit/>
          </a:bodyPr>
          <a:lstStyle/>
          <a:p>
            <a:r>
              <a:rPr lang="ru-RU" sz="2000" dirty="0">
                <a:solidFill>
                  <a:srgbClr val="FF0000"/>
                </a:solidFill>
                <a:latin typeface="Times New Roman" panose="02020603050405020304" pitchFamily="18" charset="0"/>
                <a:cs typeface="Times New Roman" panose="02020603050405020304" pitchFamily="18" charset="0"/>
              </a:rPr>
              <a:t>С детьми младшего дошкольного возраста </a:t>
            </a:r>
            <a:endParaRPr lang="en-US" sz="2000" dirty="0" smtClean="0">
              <a:solidFill>
                <a:srgbClr val="FF0000"/>
              </a:solidFill>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рекомендуется  </a:t>
            </a:r>
            <a:r>
              <a:rPr lang="ru-RU" sz="2000" dirty="0">
                <a:latin typeface="Times New Roman" panose="02020603050405020304" pitchFamily="18" charset="0"/>
                <a:cs typeface="Times New Roman" panose="02020603050405020304" pitchFamily="18" charset="0"/>
              </a:rPr>
              <a:t>использовать: рисование </a:t>
            </a:r>
            <a:endParaRPr lang="en-US"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пальчиками</a:t>
            </a:r>
            <a:r>
              <a:rPr lang="ru-RU" sz="2000" dirty="0">
                <a:latin typeface="Times New Roman" panose="02020603050405020304" pitchFamily="18" charset="0"/>
                <a:cs typeface="Times New Roman" panose="02020603050405020304" pitchFamily="18" charset="0"/>
              </a:rPr>
              <a:t>; оттиск печатками из  картофеля; рисование ладошками</a:t>
            </a:r>
            <a:r>
              <a:rPr lang="ru-RU"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рисование </a:t>
            </a:r>
            <a:r>
              <a:rPr lang="ru-RU" sz="2000" dirty="0">
                <a:latin typeface="Times New Roman" panose="02020603050405020304" pitchFamily="18" charset="0"/>
                <a:cs typeface="Times New Roman" panose="02020603050405020304" pitchFamily="18" charset="0"/>
              </a:rPr>
              <a:t>ватными палочками.</a:t>
            </a:r>
          </a:p>
          <a:p>
            <a:endParaRPr lang="ru-RU" sz="2000" dirty="0">
              <a:latin typeface="Times New Roman" panose="02020603050405020304" pitchFamily="18" charset="0"/>
              <a:cs typeface="Times New Roman" panose="02020603050405020304" pitchFamily="18" charset="0"/>
            </a:endParaRPr>
          </a:p>
          <a:p>
            <a:r>
              <a:rPr lang="ru-RU" sz="2000" dirty="0">
                <a:solidFill>
                  <a:srgbClr val="FF0000"/>
                </a:solidFill>
                <a:latin typeface="Times New Roman" panose="02020603050405020304" pitchFamily="18" charset="0"/>
                <a:cs typeface="Times New Roman" panose="02020603050405020304" pitchFamily="18" charset="0"/>
              </a:rPr>
              <a:t>Детей среднего дошкольного  возраста </a:t>
            </a:r>
            <a:r>
              <a:rPr lang="ru-RU" sz="2000" dirty="0">
                <a:latin typeface="Times New Roman" panose="02020603050405020304" pitchFamily="18" charset="0"/>
                <a:cs typeface="Times New Roman" panose="02020603050405020304" pitchFamily="18" charset="0"/>
              </a:rPr>
              <a:t>можно знакомить с более  сложными техниками:</a:t>
            </a:r>
          </a:p>
          <a:p>
            <a:r>
              <a:rPr lang="ru-RU" sz="2000" dirty="0">
                <a:latin typeface="Times New Roman" panose="02020603050405020304" pitchFamily="18" charset="0"/>
                <a:cs typeface="Times New Roman" panose="02020603050405020304" pitchFamily="18" charset="0"/>
              </a:rPr>
              <a:t>тычок жесткой полусухой  кистью.</a:t>
            </a:r>
          </a:p>
          <a:p>
            <a:r>
              <a:rPr lang="ru-RU" sz="2000" dirty="0">
                <a:latin typeface="Times New Roman" panose="02020603050405020304" pitchFamily="18" charset="0"/>
                <a:cs typeface="Times New Roman" panose="02020603050405020304" pitchFamily="18" charset="0"/>
              </a:rPr>
              <a:t>печать поролоном;</a:t>
            </a:r>
          </a:p>
          <a:p>
            <a:r>
              <a:rPr lang="ru-RU" sz="2000" dirty="0">
                <a:latin typeface="Times New Roman" panose="02020603050405020304" pitchFamily="18" charset="0"/>
                <a:cs typeface="Times New Roman" panose="02020603050405020304" pitchFamily="18" charset="0"/>
              </a:rPr>
              <a:t>печать пробками;</a:t>
            </a:r>
          </a:p>
          <a:p>
            <a:r>
              <a:rPr lang="ru-RU" sz="2000" dirty="0">
                <a:latin typeface="Times New Roman" panose="02020603050405020304" pitchFamily="18" charset="0"/>
                <a:cs typeface="Times New Roman" panose="02020603050405020304" pitchFamily="18" charset="0"/>
              </a:rPr>
              <a:t>восковые мелки + акварель</a:t>
            </a:r>
          </a:p>
          <a:p>
            <a:r>
              <a:rPr lang="ru-RU" sz="2000" dirty="0">
                <a:latin typeface="Times New Roman" panose="02020603050405020304" pitchFamily="18" charset="0"/>
                <a:cs typeface="Times New Roman" panose="02020603050405020304" pitchFamily="18" charset="0"/>
              </a:rPr>
              <a:t>свеча + акварель;</a:t>
            </a:r>
          </a:p>
          <a:p>
            <a:r>
              <a:rPr lang="ru-RU" sz="2000" dirty="0">
                <a:latin typeface="Times New Roman" panose="02020603050405020304" pitchFamily="18" charset="0"/>
                <a:cs typeface="Times New Roman" panose="02020603050405020304" pitchFamily="18" charset="0"/>
              </a:rPr>
              <a:t>отпечатки листьев;</a:t>
            </a:r>
          </a:p>
          <a:p>
            <a:r>
              <a:rPr lang="ru-RU" sz="2000" dirty="0">
                <a:latin typeface="Times New Roman" panose="02020603050405020304" pitchFamily="18" charset="0"/>
                <a:cs typeface="Times New Roman" panose="02020603050405020304" pitchFamily="18" charset="0"/>
              </a:rPr>
              <a:t>рисунки из ладошки;</a:t>
            </a:r>
          </a:p>
          <a:p>
            <a:r>
              <a:rPr lang="ru-RU" sz="2000" dirty="0">
                <a:latin typeface="Times New Roman" panose="02020603050405020304" pitchFamily="18" charset="0"/>
                <a:cs typeface="Times New Roman" panose="02020603050405020304" pitchFamily="18" charset="0"/>
              </a:rPr>
              <a:t>рисование ватными палочками;</a:t>
            </a:r>
          </a:p>
          <a:p>
            <a:r>
              <a:rPr lang="ru-RU" sz="2000" dirty="0">
                <a:latin typeface="Times New Roman" panose="02020603050405020304" pitchFamily="18" charset="0"/>
                <a:cs typeface="Times New Roman" panose="02020603050405020304" pitchFamily="18" charset="0"/>
              </a:rPr>
              <a:t>волшебные веревочки.</a:t>
            </a:r>
          </a:p>
        </p:txBody>
      </p:sp>
      <p:sp>
        <p:nvSpPr>
          <p:cNvPr id="4" name="Прямоугольник 3"/>
          <p:cNvSpPr/>
          <p:nvPr/>
        </p:nvSpPr>
        <p:spPr>
          <a:xfrm>
            <a:off x="7360023" y="1099144"/>
            <a:ext cx="4025153" cy="3785652"/>
          </a:xfrm>
          <a:prstGeom prst="rect">
            <a:avLst/>
          </a:prstGeom>
        </p:spPr>
        <p:txBody>
          <a:bodyPr wrap="square">
            <a:spAutoFit/>
          </a:bodyPr>
          <a:lstStyle/>
          <a:p>
            <a:r>
              <a:rPr lang="ru-RU" sz="2000" dirty="0" smtClean="0">
                <a:solidFill>
                  <a:srgbClr val="FF0000"/>
                </a:solidFill>
                <a:latin typeface="Times New Roman" panose="02020603050405020304" pitchFamily="18" charset="0"/>
                <a:cs typeface="Times New Roman" panose="02020603050405020304" pitchFamily="18" charset="0"/>
              </a:rPr>
              <a:t>В</a:t>
            </a:r>
            <a:r>
              <a:rPr lang="en-US" sz="2000" dirty="0" smtClean="0">
                <a:solidFill>
                  <a:srgbClr val="FF0000"/>
                </a:solidFill>
                <a:latin typeface="Times New Roman" panose="02020603050405020304" pitchFamily="18" charset="0"/>
                <a:cs typeface="Times New Roman" panose="02020603050405020304" pitchFamily="18" charset="0"/>
              </a:rPr>
              <a:t> </a:t>
            </a:r>
            <a:r>
              <a:rPr lang="ru-RU" sz="2000" dirty="0" smtClean="0">
                <a:solidFill>
                  <a:srgbClr val="FF0000"/>
                </a:solidFill>
                <a:latin typeface="Times New Roman" panose="02020603050405020304" pitchFamily="18" charset="0"/>
                <a:cs typeface="Times New Roman" panose="02020603050405020304" pitchFamily="18" charset="0"/>
              </a:rPr>
              <a:t>старшем</a:t>
            </a:r>
            <a:r>
              <a:rPr lang="en-US" sz="2000" dirty="0" smtClean="0">
                <a:solidFill>
                  <a:srgbClr val="FF0000"/>
                </a:solidFill>
                <a:latin typeface="Times New Roman" panose="02020603050405020304" pitchFamily="18" charset="0"/>
                <a:cs typeface="Times New Roman" panose="02020603050405020304" pitchFamily="18" charset="0"/>
              </a:rPr>
              <a:t> </a:t>
            </a:r>
            <a:r>
              <a:rPr lang="ru-RU" sz="2000" dirty="0" smtClean="0">
                <a:solidFill>
                  <a:srgbClr val="FF0000"/>
                </a:solidFill>
                <a:latin typeface="Times New Roman" panose="02020603050405020304" pitchFamily="18" charset="0"/>
                <a:cs typeface="Times New Roman" panose="02020603050405020304" pitchFamily="18" charset="0"/>
              </a:rPr>
              <a:t>дошкольном</a:t>
            </a:r>
            <a:r>
              <a:rPr lang="en-US" sz="2000" dirty="0" smtClean="0">
                <a:solidFill>
                  <a:srgbClr val="FF0000"/>
                </a:solidFill>
                <a:latin typeface="Times New Roman" panose="02020603050405020304" pitchFamily="18" charset="0"/>
                <a:cs typeface="Times New Roman" panose="02020603050405020304" pitchFamily="18" charset="0"/>
              </a:rPr>
              <a:t> </a:t>
            </a:r>
            <a:r>
              <a:rPr lang="ru-RU" sz="2000" dirty="0" smtClean="0">
                <a:solidFill>
                  <a:srgbClr val="FF0000"/>
                </a:solidFill>
                <a:latin typeface="Times New Roman" panose="02020603050405020304" pitchFamily="18" charset="0"/>
                <a:cs typeface="Times New Roman" panose="02020603050405020304" pitchFamily="18" charset="0"/>
              </a:rPr>
              <a:t>возрасте</a:t>
            </a:r>
            <a:endParaRPr lang="en-US" sz="2000" dirty="0" smtClean="0">
              <a:solidFill>
                <a:srgbClr val="FF0000"/>
              </a:solidFill>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Дети</a:t>
            </a:r>
            <a:r>
              <a:rPr lang="en-US"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могут</a:t>
            </a:r>
            <a:r>
              <a:rPr lang="en-US"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освоить </a:t>
            </a:r>
            <a:r>
              <a:rPr lang="ru-RU" sz="2000" dirty="0">
                <a:latin typeface="Times New Roman" panose="02020603050405020304" pitchFamily="18" charset="0"/>
                <a:cs typeface="Times New Roman" panose="02020603050405020304" pitchFamily="18" charset="0"/>
              </a:rPr>
              <a:t>более трудные техники:</a:t>
            </a:r>
          </a:p>
          <a:p>
            <a:r>
              <a:rPr lang="ru-RU" sz="2000" dirty="0">
                <a:latin typeface="Times New Roman" panose="02020603050405020304" pitchFamily="18" charset="0"/>
                <a:cs typeface="Times New Roman" panose="02020603050405020304" pitchFamily="18" charset="0"/>
              </a:rPr>
              <a:t>рисование солью и клеем </a:t>
            </a:r>
            <a:r>
              <a:rPr lang="ru-RU" sz="2000" dirty="0" err="1">
                <a:latin typeface="Times New Roman" panose="02020603050405020304" pitchFamily="18" charset="0"/>
                <a:cs typeface="Times New Roman" panose="02020603050405020304" pitchFamily="18" charset="0"/>
              </a:rPr>
              <a:t>пва</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рисование мыльными пузырями;</a:t>
            </a:r>
          </a:p>
          <a:p>
            <a:r>
              <a:rPr lang="ru-RU" sz="2000" dirty="0">
                <a:latin typeface="Times New Roman" panose="02020603050405020304" pitchFamily="18" charset="0"/>
                <a:cs typeface="Times New Roman" panose="02020603050405020304" pitchFamily="18" charset="0"/>
              </a:rPr>
              <a:t>рисование мятой бумагой;</a:t>
            </a:r>
          </a:p>
          <a:p>
            <a:r>
              <a:rPr lang="ru-RU" sz="2000" dirty="0" err="1">
                <a:latin typeface="Times New Roman" panose="02020603050405020304" pitchFamily="18" charset="0"/>
                <a:cs typeface="Times New Roman" panose="02020603050405020304" pitchFamily="18" charset="0"/>
              </a:rPr>
              <a:t>кляксография</a:t>
            </a:r>
            <a:r>
              <a:rPr lang="ru-RU" sz="2000" dirty="0">
                <a:latin typeface="Times New Roman" panose="02020603050405020304" pitchFamily="18" charset="0"/>
                <a:cs typeface="Times New Roman" panose="02020603050405020304" pitchFamily="18" charset="0"/>
              </a:rPr>
              <a:t> с трубочкой;</a:t>
            </a:r>
          </a:p>
          <a:p>
            <a:r>
              <a:rPr lang="ru-RU" sz="2000" dirty="0">
                <a:latin typeface="Times New Roman" panose="02020603050405020304" pitchFamily="18" charset="0"/>
                <a:cs typeface="Times New Roman" panose="02020603050405020304" pitchFamily="18" charset="0"/>
              </a:rPr>
              <a:t>монотипия пейзажная;</a:t>
            </a:r>
          </a:p>
          <a:p>
            <a:r>
              <a:rPr lang="ru-RU" sz="2000" dirty="0">
                <a:latin typeface="Times New Roman" panose="02020603050405020304" pitchFamily="18" charset="0"/>
                <a:cs typeface="Times New Roman" panose="02020603050405020304" pitchFamily="18" charset="0"/>
              </a:rPr>
              <a:t>печать по трафарету;</a:t>
            </a:r>
          </a:p>
          <a:p>
            <a:r>
              <a:rPr lang="ru-RU" sz="2000" dirty="0">
                <a:latin typeface="Times New Roman" panose="02020603050405020304" pitchFamily="18" charset="0"/>
                <a:cs typeface="Times New Roman" panose="02020603050405020304" pitchFamily="18" charset="0"/>
              </a:rPr>
              <a:t>монотипия предметная;</a:t>
            </a:r>
          </a:p>
          <a:p>
            <a:r>
              <a:rPr lang="ru-RU" sz="2000" dirty="0" err="1">
                <a:latin typeface="Times New Roman" panose="02020603050405020304" pitchFamily="18" charset="0"/>
                <a:cs typeface="Times New Roman" panose="02020603050405020304" pitchFamily="18" charset="0"/>
              </a:rPr>
              <a:t>кляксография</a:t>
            </a:r>
            <a:r>
              <a:rPr lang="ru-RU" sz="2000" dirty="0">
                <a:latin typeface="Times New Roman" panose="02020603050405020304" pitchFamily="18" charset="0"/>
                <a:cs typeface="Times New Roman" panose="02020603050405020304" pitchFamily="18" charset="0"/>
              </a:rPr>
              <a:t> обычная;</a:t>
            </a:r>
          </a:p>
          <a:p>
            <a:r>
              <a:rPr lang="ru-RU" sz="2000" dirty="0" err="1">
                <a:latin typeface="Times New Roman" panose="02020603050405020304" pitchFamily="18" charset="0"/>
                <a:cs typeface="Times New Roman" panose="02020603050405020304" pitchFamily="18" charset="0"/>
              </a:rPr>
              <a:t>пластилинография</a:t>
            </a:r>
            <a:r>
              <a:rPr lang="ru-RU" sz="20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719519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3886</TotalTime>
  <Words>1234</Words>
  <Application>Microsoft Office PowerPoint</Application>
  <PresentationFormat>Произвольный</PresentationFormat>
  <Paragraphs>166</Paragraphs>
  <Slides>42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«Развитие творческих способностей детей  через  нетрадиционные техники  рисования »</vt:lpstr>
      <vt:lpstr>Слайд 2</vt:lpstr>
      <vt:lpstr>Слайд 3</vt:lpstr>
      <vt:lpstr>Слайд 4</vt:lpstr>
      <vt:lpstr>Слайд 5</vt:lpstr>
      <vt:lpstr>Слайд 6</vt:lpstr>
      <vt:lpstr>Слайд 7</vt:lpstr>
      <vt:lpstr>Слайд 8</vt:lpstr>
      <vt:lpstr>Слайд 9</vt:lpstr>
      <vt:lpstr>   РИСОВАНИЕ ПАЛЬЧИКАМИ.</vt:lpstr>
      <vt:lpstr>Слайд 11</vt:lpstr>
      <vt:lpstr>   РИСОВАНИЕ РУКАМИ.</vt:lpstr>
      <vt:lpstr>Слайд 13</vt:lpstr>
      <vt:lpstr>Слайд 14</vt:lpstr>
      <vt:lpstr>   РИСОВАНИЕ ЗАБАВНЫМИ ОТПЕЧАТКАМИ</vt:lpstr>
      <vt:lpstr>Слайд 16</vt:lpstr>
      <vt:lpstr>   РИСОВАНИЕ ЗАБАВНЫМИ ОТПЕЧАТКАМИ</vt:lpstr>
      <vt:lpstr>Слайд 18</vt:lpstr>
      <vt:lpstr>   РИСОВАНИЕ ЗАБАВНЫМИ ОТПЕЧАТКАМИ</vt:lpstr>
      <vt:lpstr>Слайд 20</vt:lpstr>
      <vt:lpstr>   РИСОВАНИЕ МЫЛЬНЫМИ ПУЗЫРЯМИ.</vt:lpstr>
      <vt:lpstr>Слайд 22</vt:lpstr>
      <vt:lpstr>   РИСОВАНИЕ МЯТОЙ БУМАГОЙ.</vt:lpstr>
      <vt:lpstr>МОНОТИПИЯ.</vt:lpstr>
      <vt:lpstr>Слайд 25</vt:lpstr>
      <vt:lpstr>КЛЯКСОГРАФИЯ.</vt:lpstr>
      <vt:lpstr>Слайд 27</vt:lpstr>
      <vt:lpstr>Слайд 28</vt:lpstr>
      <vt:lpstr>НИТКОГРАФИЯ.</vt:lpstr>
      <vt:lpstr>Слайд 30</vt:lpstr>
      <vt:lpstr>ГРАТТАЖ.</vt:lpstr>
      <vt:lpstr>Слайд 32</vt:lpstr>
      <vt:lpstr>Слайд 33</vt:lpstr>
      <vt:lpstr>Слайд 34</vt:lpstr>
      <vt:lpstr>Слайд 35</vt:lpstr>
      <vt:lpstr>Слайд 36</vt:lpstr>
      <vt:lpstr>Слайд 37</vt:lpstr>
      <vt:lpstr>Слайд 38</vt:lpstr>
      <vt:lpstr>Слайд 39</vt:lpstr>
      <vt:lpstr>Наши достижения</vt:lpstr>
      <vt:lpstr>Слайд 41</vt:lpstr>
      <vt:lpstr>Слайд 42</vt:lpstr>
    </vt:vector>
  </TitlesOfParts>
  <Company>diakov.net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Нетрадиционные техники рисования</dc:title>
  <dc:creator>Вероника К.</dc:creator>
  <cp:lastModifiedBy>Veronika</cp:lastModifiedBy>
  <cp:revision>104</cp:revision>
  <dcterms:created xsi:type="dcterms:W3CDTF">2017-03-22T03:45:10Z</dcterms:created>
  <dcterms:modified xsi:type="dcterms:W3CDTF">2022-11-27T17:47:25Z</dcterms:modified>
</cp:coreProperties>
</file>